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95" r:id="rId4"/>
    <p:sldId id="266" r:id="rId5"/>
    <p:sldId id="296" r:id="rId6"/>
    <p:sldId id="298" r:id="rId7"/>
    <p:sldId id="268" r:id="rId8"/>
    <p:sldId id="299" r:id="rId9"/>
    <p:sldId id="297" r:id="rId10"/>
    <p:sldId id="300" r:id="rId11"/>
    <p:sldId id="301" r:id="rId12"/>
    <p:sldId id="269" r:id="rId13"/>
    <p:sldId id="303" r:id="rId14"/>
    <p:sldId id="270" r:id="rId15"/>
    <p:sldId id="271" r:id="rId16"/>
    <p:sldId id="304" r:id="rId17"/>
    <p:sldId id="305" r:id="rId18"/>
    <p:sldId id="272" r:id="rId19"/>
    <p:sldId id="273" r:id="rId20"/>
    <p:sldId id="274" r:id="rId21"/>
    <p:sldId id="275" r:id="rId22"/>
    <p:sldId id="276" r:id="rId23"/>
    <p:sldId id="277" r:id="rId24"/>
    <p:sldId id="278" r:id="rId25"/>
    <p:sldId id="262" r:id="rId26"/>
    <p:sldId id="290" r:id="rId27"/>
    <p:sldId id="311" r:id="rId28"/>
    <p:sldId id="310" r:id="rId29"/>
    <p:sldId id="313" r:id="rId30"/>
    <p:sldId id="307" r:id="rId31"/>
    <p:sldId id="308" r:id="rId32"/>
    <p:sldId id="309" r:id="rId33"/>
    <p:sldId id="314" r:id="rId34"/>
    <p:sldId id="259"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90" autoAdjust="0"/>
  </p:normalViewPr>
  <p:slideViewPr>
    <p:cSldViewPr snapToObjects="1">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D:\D%20&#33635;&#26124;&#29983;&#29289;\&#20844;&#21496;&#20171;&#32461;\&#33635;&#26124;&#29983;&#29289;&#24180;&#40836;&#23398;&#21382;&#20998;&#24067;103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1"/>
            </a:pPr>
            <a:r>
              <a:rPr lang="zh-CN" sz="2200" b="1" dirty="0"/>
              <a:t>年龄分布</a:t>
            </a:r>
          </a:p>
        </c:rich>
      </c:tx>
      <c:layout>
        <c:manualLayout>
          <c:xMode val="edge"/>
          <c:yMode val="edge"/>
          <c:x val="0.21600135689271568"/>
          <c:y val="5.551012850424026E-2"/>
        </c:manualLayout>
      </c:layout>
      <c:overlay val="0"/>
      <c:spPr>
        <a:noFill/>
        <a:ln w="25400">
          <a:noFill/>
        </a:ln>
      </c:spPr>
    </c:title>
    <c:autoTitleDeleted val="0"/>
    <c:plotArea>
      <c:layout>
        <c:manualLayout>
          <c:layoutTarget val="inner"/>
          <c:xMode val="edge"/>
          <c:yMode val="edge"/>
          <c:x val="0.17360644124953853"/>
          <c:y val="0.31584527645076471"/>
          <c:w val="0.42264614033862458"/>
          <c:h val="0.54906825167573969"/>
        </c:manualLayout>
      </c:layout>
      <c:pieChart>
        <c:varyColors val="1"/>
        <c:ser>
          <c:idx val="0"/>
          <c:order val="0"/>
          <c:tx>
            <c:strRef>
              <c:f>'\\10.56.111.145\行政共享\[新建1023.xls]Sheet3'!$B$6</c:f>
              <c:strCache>
                <c:ptCount val="1"/>
                <c:pt idx="0">
                  <c:v>人数</c:v>
                </c:pt>
              </c:strCache>
            </c:strRef>
          </c:tx>
          <c:spPr>
            <a:solidFill>
              <a:srgbClr val="9999FF"/>
            </a:solidFill>
            <a:ln w="12700">
              <a:solidFill>
                <a:srgbClr val="000000"/>
              </a:solidFill>
              <a:prstDash val="solid"/>
            </a:ln>
          </c:spPr>
          <c:explosion val="9"/>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Lbls>
            <c:dLbl>
              <c:idx val="0"/>
              <c:layout/>
              <c:tx>
                <c:rich>
                  <a:bodyPr/>
                  <a:lstStyle/>
                  <a:p>
                    <a:r>
                      <a:rPr lang="en-US" altLang="en-US" smtClean="0"/>
                      <a:t>68</a:t>
                    </a:r>
                    <a:r>
                      <a:rPr lang="en-US" altLang="en-US" dirty="0"/>
                      <a:t>%</a:t>
                    </a:r>
                  </a:p>
                </c:rich>
              </c:tx>
              <c:showLegendKey val="0"/>
              <c:showVal val="1"/>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ltLang="en-US" smtClean="0"/>
                      <a:t>23</a:t>
                    </a:r>
                    <a:r>
                      <a:rPr lang="en-US" altLang="en-US" dirty="0"/>
                      <a:t>%</a:t>
                    </a:r>
                  </a:p>
                </c:rich>
              </c:tx>
              <c:showLegendKey val="0"/>
              <c:showVal val="1"/>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altLang="en-US" smtClean="0"/>
                      <a:t>9</a:t>
                    </a:r>
                    <a:r>
                      <a:rPr lang="en-US" altLang="en-US"/>
                      <a:t>%</a:t>
                    </a:r>
                  </a:p>
                </c:rich>
              </c:tx>
              <c:showLegendKey val="0"/>
              <c:showVal val="1"/>
              <c:showCatName val="0"/>
              <c:showSerName val="0"/>
              <c:showPercent val="1"/>
              <c:showBubbleSize val="0"/>
              <c:extLst>
                <c:ext xmlns:c15="http://schemas.microsoft.com/office/drawing/2012/chart" uri="{CE6537A1-D6FC-4f65-9D91-7224C49458BB}">
                  <c15:layout/>
                </c:ext>
              </c:extLst>
            </c:dLbl>
            <c:numFmt formatCode="0%" sourceLinked="0"/>
            <c:spPr>
              <a:noFill/>
              <a:ln w="25400">
                <a:noFill/>
              </a:ln>
            </c:spPr>
            <c:showLegendKey val="0"/>
            <c:showVal val="1"/>
            <c:showCatName val="0"/>
            <c:showSerName val="0"/>
            <c:showPercent val="1"/>
            <c:showBubbleSize val="0"/>
            <c:showLeaderLines val="1"/>
            <c:extLst>
              <c:ext xmlns:c15="http://schemas.microsoft.com/office/drawing/2012/chart" uri="{CE6537A1-D6FC-4f65-9D91-7224C49458BB}"/>
            </c:extLst>
          </c:dLbls>
          <c:cat>
            <c:strRef>
              <c:f>'\\10.56.111.145\行政共享\[新建1023.xls]Sheet3'!$A$7:$A$9</c:f>
              <c:strCache>
                <c:ptCount val="3"/>
                <c:pt idx="0">
                  <c:v>30岁以下</c:v>
                </c:pt>
                <c:pt idx="1">
                  <c:v>30-40岁</c:v>
                </c:pt>
                <c:pt idx="2">
                  <c:v>40岁以上</c:v>
                </c:pt>
              </c:strCache>
            </c:strRef>
          </c:cat>
          <c:val>
            <c:numRef>
              <c:f>'\\10.56.111.145\行政共享\[新建1023.xls]Sheet3'!$B$7:$B$9</c:f>
              <c:numCache>
                <c:formatCode>General</c:formatCode>
                <c:ptCount val="3"/>
                <c:pt idx="0">
                  <c:v>108</c:v>
                </c:pt>
                <c:pt idx="1">
                  <c:v>36</c:v>
                </c:pt>
                <c:pt idx="2">
                  <c:v>14</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098063000938748"/>
          <c:y val="0.39908368615298812"/>
          <c:w val="0.26666756025626237"/>
          <c:h val="0.30045955681633013"/>
        </c:manualLayout>
      </c:layout>
      <c:overlay val="0"/>
      <c:spPr>
        <a:solidFill>
          <a:srgbClr val="FFFFFF"/>
        </a:solidFill>
        <a:ln w="3175">
          <a:solidFill>
            <a:srgbClr val="000000"/>
          </a:solidFill>
          <a:prstDash val="solid"/>
        </a:ln>
      </c:spPr>
      <c:txPr>
        <a:bodyPr/>
        <a:lstStyle/>
        <a:p>
          <a:pPr>
            <a:defRPr sz="1400"/>
          </a:pPr>
          <a:endParaRPr lang="zh-CN"/>
        </a:p>
      </c:txPr>
    </c:legend>
    <c:plotVisOnly val="1"/>
    <c:dispBlanksAs val="zero"/>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宋体"/>
          <a:ea typeface="宋体"/>
          <a:cs typeface="宋体"/>
        </a:defRPr>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171B2-5852-4870-B93E-62E7971BB703}" type="datetimeFigureOut">
              <a:rPr lang="zh-CN" altLang="en-US" smtClean="0"/>
              <a:t>2018/7/10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9A45E-D4CE-413F-B790-A3C6D65044A2}" type="slidenum">
              <a:rPr lang="zh-CN" altLang="en-US" smtClean="0"/>
              <a:t>‹#›</a:t>
            </a:fld>
            <a:endParaRPr lang="zh-CN" altLang="en-US"/>
          </a:p>
        </p:txBody>
      </p:sp>
    </p:spTree>
    <p:extLst>
      <p:ext uri="{BB962C8B-B14F-4D97-AF65-F5344CB8AC3E}">
        <p14:creationId xmlns:p14="http://schemas.microsoft.com/office/powerpoint/2010/main" val="51512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49A45E-D4CE-413F-B790-A3C6D65044A2}" type="slidenum">
              <a:rPr lang="zh-CN" altLang="en-US" smtClean="0"/>
              <a:t>1</a:t>
            </a:fld>
            <a:endParaRPr lang="zh-CN" altLang="en-US"/>
          </a:p>
        </p:txBody>
      </p:sp>
    </p:spTree>
    <p:extLst>
      <p:ext uri="{BB962C8B-B14F-4D97-AF65-F5344CB8AC3E}">
        <p14:creationId xmlns:p14="http://schemas.microsoft.com/office/powerpoint/2010/main" val="16544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49A45E-D4CE-413F-B790-A3C6D65044A2}" type="slidenum">
              <a:rPr lang="zh-CN" altLang="en-US" smtClean="0"/>
              <a:t>3</a:t>
            </a:fld>
            <a:endParaRPr lang="zh-CN" altLang="en-US"/>
          </a:p>
        </p:txBody>
      </p:sp>
    </p:spTree>
    <p:extLst>
      <p:ext uri="{BB962C8B-B14F-4D97-AF65-F5344CB8AC3E}">
        <p14:creationId xmlns:p14="http://schemas.microsoft.com/office/powerpoint/2010/main" val="311491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29700" name="灯片编号占位符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spcBef>
                <a:spcPct val="0"/>
              </a:spcBef>
            </a:pPr>
            <a:fld id="{5A6FC67B-48CE-4ACB-B841-CDE3927B6294}" type="slidenum">
              <a:rPr lang="en-US" altLang="zh-CN">
                <a:latin typeface="Garamond" panose="02020404030301010803" pitchFamily="18" charset="0"/>
              </a:rPr>
              <a:pPr algn="r" eaLnBrk="1" hangingPunct="1">
                <a:spcBef>
                  <a:spcPct val="0"/>
                </a:spcBef>
              </a:pPr>
              <a:t>13</a:t>
            </a:fld>
            <a:endParaRPr lang="en-US" altLang="zh-CN">
              <a:latin typeface="Garamond" panose="02020404030301010803" pitchFamily="18" charset="0"/>
            </a:endParaRPr>
          </a:p>
        </p:txBody>
      </p:sp>
    </p:spTree>
    <p:extLst>
      <p:ext uri="{BB962C8B-B14F-4D97-AF65-F5344CB8AC3E}">
        <p14:creationId xmlns:p14="http://schemas.microsoft.com/office/powerpoint/2010/main" val="2982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49A45E-D4CE-413F-B790-A3C6D65044A2}" type="slidenum">
              <a:rPr lang="zh-CN" altLang="en-US" smtClean="0"/>
              <a:t>14</a:t>
            </a:fld>
            <a:endParaRPr lang="zh-CN" altLang="en-US"/>
          </a:p>
        </p:txBody>
      </p:sp>
    </p:spTree>
    <p:extLst>
      <p:ext uri="{BB962C8B-B14F-4D97-AF65-F5344CB8AC3E}">
        <p14:creationId xmlns:p14="http://schemas.microsoft.com/office/powerpoint/2010/main" val="126086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fld id="{E2F7B714-F216-49FD-A98F-5A80137E53C1}" type="slidenum">
              <a:rPr lang="en-US" altLang="zh-CN" sz="1200" b="0" i="0" u="none">
                <a:solidFill>
                  <a:schemeClr val="tx1"/>
                </a:solidFill>
                <a:latin typeface="Arial" panose="020B0604020202020204" pitchFamily="34" charset="0"/>
                <a:ea typeface="宋体" panose="02010600030101010101" pitchFamily="2" charset="-122"/>
              </a:rPr>
              <a:pPr/>
              <a:t>26</a:t>
            </a:fld>
            <a:endParaRPr lang="en-US" altLang="zh-CN" sz="1200" b="0" i="0" u="none">
              <a:solidFill>
                <a:schemeClr val="tx1"/>
              </a:solidFill>
              <a:latin typeface="Arial" panose="020B0604020202020204" pitchFamily="34" charset="0"/>
              <a:ea typeface="宋体" panose="02010600030101010101" pitchFamily="2" charset="-122"/>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18964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ctrTitle"/>
          </p:nvPr>
        </p:nvSpPr>
        <p:spPr>
          <a:xfrm>
            <a:off x="685800" y="1597819"/>
            <a:ext cx="7772400" cy="1102519"/>
          </a:xfrm>
        </p:spPr>
        <p:txBody>
          <a:bodyPr>
            <a:normAutofit/>
          </a:bodyPr>
          <a:lstStyle>
            <a:lvl1pPr algn="ctr">
              <a:defRPr sz="32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normAutofit/>
          </a:bodyPr>
          <a:lstStyle>
            <a:lvl1pPr marL="0" indent="0" algn="ct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pic>
        <p:nvPicPr>
          <p:cNvPr id="12" name="图片 6"/>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59" t="-3" r="71034" b="87642"/>
          <a:stretch/>
        </p:blipFill>
        <p:spPr bwMode="auto">
          <a:xfrm>
            <a:off x="190022" y="-2504"/>
            <a:ext cx="1810710" cy="64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2591780" y="4922483"/>
            <a:ext cx="3960440" cy="236406"/>
          </a:xfrm>
          <a:prstGeom prst="rect">
            <a:avLst/>
          </a:prstGeom>
          <a:noFill/>
        </p:spPr>
        <p:txBody>
          <a:bodyPr wrap="square" bIns="36000" rtlCol="0" anchor="ctr">
            <a:spAutoFit/>
          </a:bodyPr>
          <a:lstStyle/>
          <a:p>
            <a:pPr marL="0" marR="0" lvl="0" indent="0" algn="ctr" defTabSz="392113"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sysClr val="window" lastClr="FFFFFF"/>
                </a:solidFill>
                <a:effectLst/>
                <a:uLnTx/>
                <a:uFillTx/>
                <a:latin typeface="Arial Black" pitchFamily="34" charset="0"/>
              </a:rPr>
              <a:t>www.remegen.cn</a:t>
            </a:r>
            <a:endParaRPr kumimoji="0" lang="zh-CN" altLang="en-US" sz="1000" b="1" i="0" u="none" strike="noStrike" kern="0" cap="none" spc="0" normalizeH="0" baseline="0" noProof="0" dirty="0">
              <a:ln>
                <a:noFill/>
              </a:ln>
              <a:solidFill>
                <a:sysClr val="window" lastClr="FFFFFF"/>
              </a:solidFill>
              <a:effectLst/>
              <a:uLnTx/>
              <a:uFillTx/>
              <a:latin typeface="Arial Black" pitchFamily="34" charset="0"/>
              <a:cs typeface="Arial" pitchFamily="34" charset="0"/>
            </a:endParaRPr>
          </a:p>
        </p:txBody>
      </p:sp>
    </p:spTree>
    <p:extLst>
      <p:ext uri="{BB962C8B-B14F-4D97-AF65-F5344CB8AC3E}">
        <p14:creationId xmlns:p14="http://schemas.microsoft.com/office/powerpoint/2010/main" val="342594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6"/>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59" t="-3" r="71034" b="87642"/>
          <a:stretch/>
        </p:blipFill>
        <p:spPr bwMode="auto">
          <a:xfrm>
            <a:off x="190022" y="-2504"/>
            <a:ext cx="1810710" cy="64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2609196" y="4897279"/>
            <a:ext cx="3925613" cy="246221"/>
          </a:xfrm>
          <a:prstGeom prst="rect">
            <a:avLst/>
          </a:prstGeom>
          <a:noFill/>
        </p:spPr>
        <p:txBody>
          <a:bodyPr wrap="square" rtlCol="0">
            <a:spAutoFit/>
          </a:bodyPr>
          <a:lstStyle/>
          <a:p>
            <a:pPr algn="ctr"/>
            <a:r>
              <a:rPr lang="en-US" altLang="zh-CN" sz="1000" b="0" dirty="0" smtClean="0">
                <a:solidFill>
                  <a:schemeClr val="bg1"/>
                </a:solidFill>
                <a:latin typeface="Arial Black" pitchFamily="34" charset="0"/>
                <a:cs typeface="Times New Roman" pitchFamily="18" charset="0"/>
              </a:rPr>
              <a:t>www.remegen.cn</a:t>
            </a:r>
            <a:endParaRPr lang="zh-CN" altLang="en-US" sz="1000" b="0" dirty="0">
              <a:solidFill>
                <a:schemeClr val="bg1"/>
              </a:solidFill>
              <a:latin typeface="Arial Black" pitchFamily="34" charset="0"/>
              <a:cs typeface="Times New Roman" pitchFamily="18" charset="0"/>
            </a:endParaRPr>
          </a:p>
        </p:txBody>
      </p:sp>
      <p:sp>
        <p:nvSpPr>
          <p:cNvPr id="8" name="TextBox 7"/>
          <p:cNvSpPr txBox="1"/>
          <p:nvPr userDrawn="1"/>
        </p:nvSpPr>
        <p:spPr>
          <a:xfrm>
            <a:off x="837221" y="2017752"/>
            <a:ext cx="7469561" cy="1107996"/>
          </a:xfrm>
          <a:prstGeom prst="rect">
            <a:avLst/>
          </a:prstGeom>
          <a:noFill/>
        </p:spPr>
        <p:txBody>
          <a:bodyPr wrap="square" rtlCol="0" anchor="ctr">
            <a:spAutoFit/>
          </a:bodyPr>
          <a:lstStyle/>
          <a:p>
            <a:pPr algn="ctr"/>
            <a:r>
              <a:rPr lang="en-US" altLang="zh-CN" sz="2800" dirty="0" smtClean="0">
                <a:solidFill>
                  <a:schemeClr val="bg1"/>
                </a:solidFill>
                <a:latin typeface="Arial Black" pitchFamily="34" charset="0"/>
              </a:rPr>
              <a:t>Care for Life</a:t>
            </a:r>
          </a:p>
          <a:p>
            <a:pPr algn="ctr">
              <a:spcBef>
                <a:spcPts val="1200"/>
              </a:spcBef>
            </a:pPr>
            <a:r>
              <a:rPr lang="en-US" altLang="zh-CN" sz="2800" dirty="0" smtClean="0">
                <a:solidFill>
                  <a:schemeClr val="bg1"/>
                </a:solidFill>
                <a:latin typeface="Arial Black" pitchFamily="34" charset="0"/>
              </a:rPr>
              <a:t>Innovate for the Future</a:t>
            </a:r>
            <a:endParaRPr lang="zh-CN" altLang="en-US" sz="2800" dirty="0">
              <a:solidFill>
                <a:schemeClr val="bg1"/>
              </a:solidFill>
              <a:latin typeface="Arial Black" pitchFamily="34" charset="0"/>
            </a:endParaRPr>
          </a:p>
        </p:txBody>
      </p:sp>
    </p:spTree>
    <p:extLst>
      <p:ext uri="{BB962C8B-B14F-4D97-AF65-F5344CB8AC3E}">
        <p14:creationId xmlns:p14="http://schemas.microsoft.com/office/powerpoint/2010/main" val="266162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200150"/>
            <a:ext cx="4038600" cy="163949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2953942"/>
            <a:ext cx="4038600" cy="164068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48200" y="1200151"/>
            <a:ext cx="4038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33235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副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52490" b="80179"/>
          <a:stretch/>
        </p:blipFill>
        <p:spPr>
          <a:xfrm>
            <a:off x="0" y="0"/>
            <a:ext cx="3258207" cy="1019503"/>
          </a:xfrm>
          <a:prstGeom prst="rect">
            <a:avLst/>
          </a:prstGeom>
        </p:spPr>
      </p:pic>
      <p:sp>
        <p:nvSpPr>
          <p:cNvPr id="2" name="标题 1"/>
          <p:cNvSpPr>
            <a:spLocks noGrp="1"/>
          </p:cNvSpPr>
          <p:nvPr>
            <p:ph type="ctrTitle"/>
          </p:nvPr>
        </p:nvSpPr>
        <p:spPr>
          <a:xfrm>
            <a:off x="685800" y="1597819"/>
            <a:ext cx="7772400" cy="1102519"/>
          </a:xfrm>
        </p:spPr>
        <p:txBody>
          <a:bodyPr>
            <a:normAutofit/>
          </a:bodyPr>
          <a:lstStyle>
            <a:lvl1pPr algn="ctr">
              <a:defRPr sz="28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5" name="页脚占位符 4"/>
          <p:cNvSpPr>
            <a:spLocks noGrp="1"/>
          </p:cNvSpPr>
          <p:nvPr>
            <p:ph type="ftr" sz="quarter" idx="11"/>
          </p:nvPr>
        </p:nvSpPr>
        <p:spPr>
          <a:xfrm>
            <a:off x="685800" y="4587974"/>
            <a:ext cx="7772400" cy="273844"/>
          </a:xfrm>
        </p:spPr>
        <p:txBody>
          <a:bodyPr/>
          <a:lstStyle/>
          <a:p>
            <a:endParaRPr lang="zh-CN" altLang="en-US" dirty="0"/>
          </a:p>
        </p:txBody>
      </p:sp>
      <p:sp>
        <p:nvSpPr>
          <p:cNvPr id="8" name="矩形 7"/>
          <p:cNvSpPr/>
          <p:nvPr userDrawn="1"/>
        </p:nvSpPr>
        <p:spPr>
          <a:xfrm>
            <a:off x="8316416" y="123478"/>
            <a:ext cx="685800" cy="7200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err="1" smtClean="0">
              <a:solidFill>
                <a:schemeClr val="tx1"/>
              </a:solidFill>
            </a:endParaRPr>
          </a:p>
        </p:txBody>
      </p:sp>
      <p:sp>
        <p:nvSpPr>
          <p:cNvPr id="9"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137632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7"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297966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A">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8"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263107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两栏内容B">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631156"/>
            <a:ext cx="4040188"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11" name="幻灯片编号占位符 5"/>
          <p:cNvSpPr>
            <a:spLocks noGrp="1" noChangeAspect="1"/>
          </p:cNvSpPr>
          <p:nvPr>
            <p:ph type="sldNum" sz="quarter" idx="12"/>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40564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6"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284203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dirty="0"/>
          </a:p>
        </p:txBody>
      </p:sp>
      <p:sp>
        <p:nvSpPr>
          <p:cNvPr id="5"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336445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公司logo">
    <p:spTree>
      <p:nvGrpSpPr>
        <p:cNvPr id="1" name=""/>
        <p:cNvGrpSpPr/>
        <p:nvPr/>
      </p:nvGrpSpPr>
      <p:grpSpPr>
        <a:xfrm>
          <a:off x="0" y="0"/>
          <a:ext cx="0" cy="0"/>
          <a:chOff x="0" y="0"/>
          <a:chExt cx="0" cy="0"/>
        </a:xfrm>
      </p:grpSpPr>
      <p:sp>
        <p:nvSpPr>
          <p:cNvPr id="8" name="矩形 7"/>
          <p:cNvSpPr/>
          <p:nvPr userDrawn="1"/>
        </p:nvSpPr>
        <p:spPr>
          <a:xfrm>
            <a:off x="0" y="4803998"/>
            <a:ext cx="7452320" cy="339502"/>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err="1" smtClean="0">
              <a:solidFill>
                <a:schemeClr val="tx1"/>
              </a:solidFill>
            </a:endParaRPr>
          </a:p>
        </p:txBody>
      </p:sp>
      <p:sp>
        <p:nvSpPr>
          <p:cNvPr id="6" name="页脚占位符 5"/>
          <p:cNvSpPr>
            <a:spLocks noGrp="1"/>
          </p:cNvSpPr>
          <p:nvPr>
            <p:ph type="ftr" sz="quarter" idx="11"/>
          </p:nvPr>
        </p:nvSpPr>
        <p:spPr>
          <a:xfrm>
            <a:off x="457200" y="4869656"/>
            <a:ext cx="8219256" cy="273844"/>
          </a:xfrm>
        </p:spPr>
        <p:txBody>
          <a:bodyPr anchor="b"/>
          <a:lstStyle/>
          <a:p>
            <a:endParaRPr lang="zh-CN" altLang="en-US" dirty="0"/>
          </a:p>
        </p:txBody>
      </p:sp>
      <p:sp>
        <p:nvSpPr>
          <p:cNvPr id="9"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342086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normAutofit/>
          </a:bodyPr>
          <a:lstStyle>
            <a:lvl1pPr>
              <a:defRPr sz="1800"/>
            </a:lvl1pPr>
            <a:lvl2pPr>
              <a:defRPr sz="18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7"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spTree>
    <p:extLst>
      <p:ext uri="{BB962C8B-B14F-4D97-AF65-F5344CB8AC3E}">
        <p14:creationId xmlns:p14="http://schemas.microsoft.com/office/powerpoint/2010/main" val="157189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13">
            <a:extLst>
              <a:ext uri="{28A0092B-C50C-407E-A947-70E740481C1C}">
                <a14:useLocalDpi xmlns:a14="http://schemas.microsoft.com/office/drawing/2010/main" val="0"/>
              </a:ext>
            </a:extLst>
          </a:blip>
          <a:srcRect t="93053"/>
          <a:stretch/>
        </p:blipFill>
        <p:spPr>
          <a:xfrm>
            <a:off x="0" y="4891500"/>
            <a:ext cx="7020272" cy="252000"/>
          </a:xfrm>
          <a:prstGeom prst="rect">
            <a:avLst/>
          </a:prstGeom>
        </p:spPr>
      </p:pic>
      <p:sp>
        <p:nvSpPr>
          <p:cNvPr id="2" name="标题占位符 1"/>
          <p:cNvSpPr>
            <a:spLocks noGrp="1"/>
          </p:cNvSpPr>
          <p:nvPr>
            <p:ph type="title"/>
          </p:nvPr>
        </p:nvSpPr>
        <p:spPr>
          <a:xfrm>
            <a:off x="457200" y="205979"/>
            <a:ext cx="7787208"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1581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3"/>
          </p:nvPr>
        </p:nvSpPr>
        <p:spPr>
          <a:xfrm>
            <a:off x="457200" y="4587974"/>
            <a:ext cx="8219256" cy="273844"/>
          </a:xfrm>
          <a:prstGeom prst="rect">
            <a:avLst/>
          </a:prstGeom>
        </p:spPr>
        <p:txBody>
          <a:bodyPr vert="horz" lIns="91440" tIns="45720" rIns="91440" bIns="45720" rtlCol="0" anchor="b"/>
          <a:lstStyle>
            <a:lvl1pPr algn="l">
              <a:defRPr sz="900">
                <a:solidFill>
                  <a:schemeClr val="tx1"/>
                </a:solidFill>
              </a:defRPr>
            </a:lvl1pPr>
          </a:lstStyle>
          <a:p>
            <a:endParaRPr lang="zh-CN" altLang="en-US" dirty="0"/>
          </a:p>
        </p:txBody>
      </p:sp>
      <p:sp>
        <p:nvSpPr>
          <p:cNvPr id="11" name="幻灯片编号占位符 5"/>
          <p:cNvSpPr>
            <a:spLocks noGrp="1" noChangeAspect="1"/>
          </p:cNvSpPr>
          <p:nvPr>
            <p:ph type="sldNum" sz="quarter" idx="4"/>
          </p:nvPr>
        </p:nvSpPr>
        <p:spPr>
          <a:xfrm>
            <a:off x="8718784" y="4855500"/>
            <a:ext cx="425216" cy="288000"/>
          </a:xfrm>
          <a:prstGeom prst="rect">
            <a:avLst/>
          </a:prstGeom>
        </p:spPr>
        <p:txBody>
          <a:bodyPr vert="horz" lIns="91440" tIns="45720" rIns="91440" bIns="45720" rtlCol="0" anchor="ctr"/>
          <a:lstStyle>
            <a:lvl1pPr algn="ctr" fontAlgn="auto">
              <a:spcBef>
                <a:spcPts val="0"/>
              </a:spcBef>
              <a:spcAft>
                <a:spcPts val="0"/>
              </a:spcAft>
              <a:defRPr kumimoji="1" sz="900">
                <a:solidFill>
                  <a:schemeClr val="tx1">
                    <a:lumMod val="85000"/>
                    <a:lumOff val="15000"/>
                  </a:schemeClr>
                </a:solidFill>
                <a:latin typeface="+mn-lt"/>
                <a:ea typeface="+mn-ea"/>
              </a:defRPr>
            </a:lvl1pPr>
          </a:lstStyle>
          <a:p>
            <a:pPr>
              <a:defRPr/>
            </a:pPr>
            <a:fld id="{32E78D1D-2628-4CA8-9436-191B1FD5A5E0}" type="slidenum">
              <a:rPr lang="zh-CN" altLang="en-US" smtClean="0"/>
              <a:pPr>
                <a:defRPr/>
              </a:pPr>
              <a:t>‹#›</a:t>
            </a:fld>
            <a:endParaRPr lang="zh-CN" altLang="en-US" dirty="0"/>
          </a:p>
        </p:txBody>
      </p:sp>
      <p:pic>
        <p:nvPicPr>
          <p:cNvPr id="1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04788" y="195971"/>
            <a:ext cx="667765" cy="64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4519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7" r:id="rId8"/>
    <p:sldLayoutId id="2147483658" r:id="rId9"/>
    <p:sldLayoutId id="2147483661" r:id="rId10"/>
    <p:sldLayoutId id="2147483662" r:id="rId11"/>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oleObject" Target="../embeddings/Microsoft_Excel_97-2003____1.xls"/></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11560" y="1597819"/>
            <a:ext cx="7772400" cy="1102519"/>
          </a:xfrm>
        </p:spPr>
        <p:txBody>
          <a:bodyPr/>
          <a:lstStyle/>
          <a:p>
            <a:r>
              <a:rPr lang="zh-CN" altLang="en-US" dirty="0" smtClean="0"/>
              <a:t>荣昌生物制药（烟台）有限公司</a:t>
            </a:r>
            <a:endParaRPr lang="zh-CN" altLang="en-US" dirty="0"/>
          </a:p>
        </p:txBody>
      </p:sp>
      <p:sp>
        <p:nvSpPr>
          <p:cNvPr id="5" name="副标题 4"/>
          <p:cNvSpPr>
            <a:spLocks noGrp="1"/>
          </p:cNvSpPr>
          <p:nvPr>
            <p:ph type="subTitle" idx="1"/>
          </p:nvPr>
        </p:nvSpPr>
        <p:spPr>
          <a:xfrm>
            <a:off x="1115616" y="2930235"/>
            <a:ext cx="6400800" cy="516001"/>
          </a:xfrm>
        </p:spPr>
        <p:txBody>
          <a:bodyPr>
            <a:normAutofit/>
          </a:bodyPr>
          <a:lstStyle/>
          <a:p>
            <a:r>
              <a:rPr lang="zh-CN" altLang="en-US" sz="2400" b="1" dirty="0" smtClean="0">
                <a:solidFill>
                  <a:schemeClr val="tx1">
                    <a:lumMod val="95000"/>
                    <a:lumOff val="5000"/>
                  </a:schemeClr>
                </a:solidFill>
              </a:rPr>
              <a:t>简介</a:t>
            </a:r>
            <a:endParaRPr lang="zh-CN" altLang="en-US" sz="2400" b="1" dirty="0">
              <a:solidFill>
                <a:schemeClr val="tx1">
                  <a:lumMod val="95000"/>
                  <a:lumOff val="5000"/>
                </a:schemeClr>
              </a:solidFill>
            </a:endParaRPr>
          </a:p>
        </p:txBody>
      </p:sp>
      <p:sp>
        <p:nvSpPr>
          <p:cNvPr id="9" name="灯片编号占位符 8"/>
          <p:cNvSpPr>
            <a:spLocks noGrp="1"/>
          </p:cNvSpPr>
          <p:nvPr>
            <p:ph type="sldNum" sz="quarter" idx="4"/>
          </p:nvPr>
        </p:nvSpPr>
        <p:spPr/>
        <p:txBody>
          <a:bodyPr/>
          <a:lstStyle/>
          <a:p>
            <a:pPr>
              <a:defRPr/>
            </a:pPr>
            <a:fld id="{32E78D1D-2628-4CA8-9436-191B1FD5A5E0}" type="slidenum">
              <a:rPr lang="zh-CN" altLang="en-US" smtClean="0"/>
              <a:pPr>
                <a:defRPr/>
              </a:pPr>
              <a:t>1</a:t>
            </a:fld>
            <a:endParaRPr lang="zh-CN" altLang="en-US" dirty="0"/>
          </a:p>
        </p:txBody>
      </p:sp>
    </p:spTree>
    <p:extLst>
      <p:ext uri="{BB962C8B-B14F-4D97-AF65-F5344CB8AC3E}">
        <p14:creationId xmlns:p14="http://schemas.microsoft.com/office/powerpoint/2010/main" val="2543217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07504" y="797719"/>
            <a:ext cx="7416824" cy="333871"/>
          </a:xfrm>
        </p:spPr>
        <p:txBody>
          <a:bodyPr>
            <a:normAutofit fontScale="92500" lnSpcReduction="10000"/>
          </a:bodyPr>
          <a:lstStyle/>
          <a:p>
            <a:pPr eaLnBrk="1" hangingPunct="1"/>
            <a:r>
              <a:rPr lang="en-US" altLang="zh-CN" sz="1700" dirty="0">
                <a:latin typeface="+mn-ea"/>
              </a:rPr>
              <a:t>RC-28</a:t>
            </a:r>
            <a:r>
              <a:rPr lang="zh-CN" altLang="en-US" sz="1700" dirty="0">
                <a:latin typeface="+mn-ea"/>
              </a:rPr>
              <a:t>在小鼠低氧模型比</a:t>
            </a:r>
            <a:r>
              <a:rPr lang="en-US" altLang="zh-CN" sz="1700" dirty="0">
                <a:latin typeface="+mn-ea"/>
              </a:rPr>
              <a:t>VEGF-Trap</a:t>
            </a:r>
            <a:r>
              <a:rPr lang="zh-CN" altLang="en-US" sz="1700" dirty="0">
                <a:latin typeface="+mn-ea"/>
              </a:rPr>
              <a:t>更有效地抑制视网膜血管</a:t>
            </a:r>
            <a:r>
              <a:rPr lang="zh-CN" altLang="en-US" sz="1700" dirty="0" smtClean="0">
                <a:latin typeface="+mn-ea"/>
              </a:rPr>
              <a:t>新生</a:t>
            </a:r>
            <a:endParaRPr lang="zh-CN" altLang="en-US" sz="1700" dirty="0">
              <a:latin typeface="+mn-ea"/>
            </a:endParaRPr>
          </a:p>
          <a:p>
            <a:pPr eaLnBrk="1" hangingPunct="1"/>
            <a:endParaRPr lang="zh-CN" altLang="en-US" sz="1800" dirty="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75606"/>
            <a:ext cx="448270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1" name="Object 5"/>
          <p:cNvGraphicFramePr>
            <a:graphicFrameLocks noChangeAspect="1"/>
          </p:cNvGraphicFramePr>
          <p:nvPr>
            <p:extLst>
              <p:ext uri="{D42A27DB-BD31-4B8C-83A1-F6EECF244321}">
                <p14:modId xmlns:p14="http://schemas.microsoft.com/office/powerpoint/2010/main" val="2057564803"/>
              </p:ext>
            </p:extLst>
          </p:nvPr>
        </p:nvGraphicFramePr>
        <p:xfrm>
          <a:off x="931417" y="2516981"/>
          <a:ext cx="4699397" cy="2376488"/>
        </p:xfrm>
        <a:graphic>
          <a:graphicData uri="http://schemas.openxmlformats.org/presentationml/2006/ole">
            <mc:AlternateContent xmlns:mc="http://schemas.openxmlformats.org/markup-compatibility/2006">
              <mc:Choice xmlns:v="urn:schemas-microsoft-com:vml" Requires="v">
                <p:oleObj spid="_x0000_s2103" name="图表" r:id="rId4" imgW="4572000" imgH="2590800" progId="Excel.Chart.8">
                  <p:embed/>
                </p:oleObj>
              </mc:Choice>
              <mc:Fallback>
                <p:oleObj name="图表" r:id="rId4" imgW="4572000" imgH="2590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417" y="2516981"/>
                        <a:ext cx="4699397"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Rectangle 6"/>
          <p:cNvSpPr>
            <a:spLocks noChangeArrowheads="1"/>
          </p:cNvSpPr>
          <p:nvPr/>
        </p:nvSpPr>
        <p:spPr bwMode="auto">
          <a:xfrm>
            <a:off x="323528" y="8691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RC-28</a:t>
            </a:r>
            <a:endParaRPr lang="zh-CN" altLang="en-US" sz="2400" b="1" dirty="0">
              <a:solidFill>
                <a:schemeClr val="accent1"/>
              </a:solidFill>
              <a:latin typeface="宋体" panose="02010600030101010101" pitchFamily="2" charset="-122"/>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10</a:t>
            </a:fld>
            <a:endParaRPr lang="zh-CN" altLang="en-US" dirty="0"/>
          </a:p>
        </p:txBody>
      </p:sp>
    </p:spTree>
    <p:extLst>
      <p:ext uri="{BB962C8B-B14F-4D97-AF65-F5344CB8AC3E}">
        <p14:creationId xmlns:p14="http://schemas.microsoft.com/office/powerpoint/2010/main" val="78732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95536" y="688181"/>
            <a:ext cx="7262564" cy="515417"/>
          </a:xfrm>
        </p:spPr>
        <p:txBody>
          <a:bodyPr/>
          <a:lstStyle/>
          <a:p>
            <a:pPr eaLnBrk="1" hangingPunct="1">
              <a:lnSpc>
                <a:spcPct val="140000"/>
              </a:lnSpc>
            </a:pPr>
            <a:r>
              <a:rPr lang="en-US" altLang="zh-CN" dirty="0" smtClean="0">
                <a:latin typeface="+mn-ea"/>
              </a:rPr>
              <a:t>VF-28</a:t>
            </a:r>
            <a:r>
              <a:rPr lang="zh-CN" altLang="en-US" dirty="0" smtClean="0">
                <a:latin typeface="+mn-ea"/>
              </a:rPr>
              <a:t>在小鼠异种移植肿瘤模型比</a:t>
            </a:r>
            <a:r>
              <a:rPr lang="en-US" altLang="zh-CN" dirty="0" smtClean="0">
                <a:latin typeface="+mn-ea"/>
              </a:rPr>
              <a:t>VEGF-Trap</a:t>
            </a:r>
            <a:r>
              <a:rPr lang="zh-CN" altLang="en-US" dirty="0" smtClean="0">
                <a:latin typeface="+mn-ea"/>
              </a:rPr>
              <a:t>更有效地抑制肿瘤</a:t>
            </a:r>
            <a:r>
              <a:rPr lang="zh-CN" altLang="en-US" dirty="0" smtClean="0">
                <a:latin typeface="+mn-ea"/>
              </a:rPr>
              <a:t>生长</a:t>
            </a:r>
            <a:endParaRPr lang="zh-CN" altLang="en-US" dirty="0" smtClean="0">
              <a:latin typeface="+mn-ea"/>
            </a:endParaRPr>
          </a:p>
          <a:p>
            <a:pPr eaLnBrk="1" hangingPunct="1">
              <a:lnSpc>
                <a:spcPct val="140000"/>
              </a:lnSpc>
            </a:pPr>
            <a:endParaRPr lang="zh-CN" altLang="en-US" dirty="0"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62088"/>
            <a:ext cx="51720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3556397" y="1707356"/>
            <a:ext cx="5941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1050">
                <a:solidFill>
                  <a:schemeClr val="bg2"/>
                </a:solidFill>
                <a:latin typeface="Arial" panose="020B0604020202020204" pitchFamily="34" charset="0"/>
                <a:cs typeface="Arial" panose="020B0604020202020204" pitchFamily="34" charset="0"/>
              </a:rPr>
              <a:t>PBS</a:t>
            </a:r>
            <a:endParaRPr lang="zh-CN" altLang="en-US" sz="1050">
              <a:solidFill>
                <a:schemeClr val="bg2"/>
              </a:solidFill>
              <a:latin typeface="Arial" panose="020B0604020202020204" pitchFamily="34" charset="0"/>
              <a:cs typeface="Arial" panose="020B0604020202020204" pitchFamily="34" charset="0"/>
            </a:endParaRPr>
          </a:p>
        </p:txBody>
      </p:sp>
      <p:sp>
        <p:nvSpPr>
          <p:cNvPr id="26630" name="TextBox 6"/>
          <p:cNvSpPr txBox="1">
            <a:spLocks noChangeArrowheads="1"/>
          </p:cNvSpPr>
          <p:nvPr/>
        </p:nvSpPr>
        <p:spPr bwMode="auto">
          <a:xfrm>
            <a:off x="3545681" y="1859756"/>
            <a:ext cx="12965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1050" dirty="0">
                <a:solidFill>
                  <a:schemeClr val="bg2"/>
                </a:solidFill>
                <a:latin typeface="Arial" panose="020B0604020202020204" pitchFamily="34" charset="0"/>
                <a:cs typeface="Arial" panose="020B0604020202020204" pitchFamily="34" charset="0"/>
              </a:rPr>
              <a:t>VF-28</a:t>
            </a:r>
            <a:endParaRPr lang="zh-CN" altLang="en-US" sz="1050" dirty="0">
              <a:solidFill>
                <a:schemeClr val="bg2"/>
              </a:solidFill>
              <a:latin typeface="Arial" panose="020B0604020202020204" pitchFamily="34" charset="0"/>
              <a:cs typeface="Arial" panose="020B0604020202020204" pitchFamily="34" charset="0"/>
            </a:endParaRPr>
          </a:p>
        </p:txBody>
      </p:sp>
      <p:sp>
        <p:nvSpPr>
          <p:cNvPr id="26631" name="TextBox 7"/>
          <p:cNvSpPr txBox="1">
            <a:spLocks noChangeArrowheads="1"/>
          </p:cNvSpPr>
          <p:nvPr/>
        </p:nvSpPr>
        <p:spPr bwMode="auto">
          <a:xfrm>
            <a:off x="3545682" y="2019300"/>
            <a:ext cx="10798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1050">
                <a:solidFill>
                  <a:schemeClr val="bg2"/>
                </a:solidFill>
                <a:latin typeface="Arial" panose="020B0604020202020204" pitchFamily="34" charset="0"/>
                <a:cs typeface="Arial" panose="020B0604020202020204" pitchFamily="34" charset="0"/>
              </a:rPr>
              <a:t>FGF inhibitor</a:t>
            </a:r>
            <a:endParaRPr lang="zh-CN" altLang="en-US" sz="1050">
              <a:solidFill>
                <a:schemeClr val="bg2"/>
              </a:solidFill>
              <a:latin typeface="Arial" panose="020B0604020202020204" pitchFamily="34" charset="0"/>
              <a:cs typeface="Arial" panose="020B0604020202020204" pitchFamily="34" charset="0"/>
            </a:endParaRPr>
          </a:p>
        </p:txBody>
      </p:sp>
      <p:sp>
        <p:nvSpPr>
          <p:cNvPr id="26632" name="TextBox 8"/>
          <p:cNvSpPr txBox="1">
            <a:spLocks noChangeArrowheads="1"/>
          </p:cNvSpPr>
          <p:nvPr/>
        </p:nvSpPr>
        <p:spPr bwMode="auto">
          <a:xfrm>
            <a:off x="3545681" y="2169319"/>
            <a:ext cx="11346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1050">
                <a:solidFill>
                  <a:schemeClr val="bg2"/>
                </a:solidFill>
                <a:latin typeface="Arial" panose="020B0604020202020204" pitchFamily="34" charset="0"/>
                <a:cs typeface="Arial" panose="020B0604020202020204" pitchFamily="34" charset="0"/>
              </a:rPr>
              <a:t>VEGF Trap</a:t>
            </a:r>
            <a:endParaRPr lang="zh-CN" altLang="en-US" sz="1050">
              <a:solidFill>
                <a:schemeClr val="bg2"/>
              </a:solidFill>
              <a:latin typeface="Arial" panose="020B0604020202020204" pitchFamily="34" charset="0"/>
              <a:cs typeface="Arial" panose="020B0604020202020204" pitchFamily="34" charset="0"/>
            </a:endParaRPr>
          </a:p>
        </p:txBody>
      </p:sp>
      <p:sp>
        <p:nvSpPr>
          <p:cNvPr id="26633" name="Rectangle 14"/>
          <p:cNvSpPr>
            <a:spLocks noChangeArrowheads="1"/>
          </p:cNvSpPr>
          <p:nvPr/>
        </p:nvSpPr>
        <p:spPr bwMode="auto">
          <a:xfrm>
            <a:off x="395536" y="8691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RC-28</a:t>
            </a:r>
            <a:endParaRPr lang="zh-CN" altLang="en-US" sz="2400" b="1" dirty="0">
              <a:solidFill>
                <a:schemeClr val="accent1"/>
              </a:solidFill>
              <a:latin typeface="宋体" panose="02010600030101010101" pitchFamily="2" charset="-122"/>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11</a:t>
            </a:fld>
            <a:endParaRPr lang="zh-CN" altLang="en-US" dirty="0"/>
          </a:p>
        </p:txBody>
      </p:sp>
    </p:spTree>
    <p:extLst>
      <p:ext uri="{BB962C8B-B14F-4D97-AF65-F5344CB8AC3E}">
        <p14:creationId xmlns:p14="http://schemas.microsoft.com/office/powerpoint/2010/main" val="189054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bwMode="auto">
          <a:xfrm>
            <a:off x="450938" y="967438"/>
            <a:ext cx="7577445" cy="2972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200000"/>
              </a:lnSpc>
            </a:pPr>
            <a:r>
              <a:rPr lang="zh-CN" altLang="en-US" dirty="0" smtClean="0">
                <a:latin typeface="+mn-ea"/>
              </a:rPr>
              <a:t>第三代基因重组蛋白</a:t>
            </a:r>
            <a:r>
              <a:rPr lang="zh-CN" altLang="en-US" dirty="0" smtClean="0">
                <a:latin typeface="+mn-ea"/>
              </a:rPr>
              <a:t>药物</a:t>
            </a:r>
            <a:endParaRPr lang="zh-CN" altLang="en-US" dirty="0" smtClean="0">
              <a:latin typeface="+mn-ea"/>
            </a:endParaRPr>
          </a:p>
          <a:p>
            <a:pPr eaLnBrk="1" hangingPunct="1">
              <a:lnSpc>
                <a:spcPct val="200000"/>
              </a:lnSpc>
            </a:pPr>
            <a:r>
              <a:rPr lang="zh-CN" altLang="en-US" dirty="0" smtClean="0">
                <a:latin typeface="+mn-ea"/>
              </a:rPr>
              <a:t>主要用于治疗</a:t>
            </a:r>
            <a:r>
              <a:rPr lang="en-US" altLang="zh-CN" dirty="0" smtClean="0">
                <a:latin typeface="+mn-ea"/>
              </a:rPr>
              <a:t>Her2</a:t>
            </a:r>
            <a:r>
              <a:rPr lang="zh-CN" altLang="en-US" dirty="0" smtClean="0">
                <a:latin typeface="+mn-ea"/>
              </a:rPr>
              <a:t>过度表达的乳腺癌、卵巢癌、肺癌、胃癌、食道癌</a:t>
            </a:r>
            <a:r>
              <a:rPr lang="zh-CN" altLang="en-US" dirty="0" smtClean="0">
                <a:latin typeface="+mn-ea"/>
              </a:rPr>
              <a:t>等</a:t>
            </a:r>
            <a:endParaRPr lang="zh-CN" altLang="en-US" dirty="0" smtClean="0">
              <a:latin typeface="+mn-ea"/>
            </a:endParaRPr>
          </a:p>
          <a:p>
            <a:pPr eaLnBrk="1" hangingPunct="1">
              <a:lnSpc>
                <a:spcPct val="200000"/>
              </a:lnSpc>
            </a:pPr>
            <a:r>
              <a:rPr lang="zh-CN" altLang="en-US" dirty="0" smtClean="0">
                <a:latin typeface="+mn-ea"/>
              </a:rPr>
              <a:t>用单克隆抗体靶向技术，特异识别癌细胞表面的</a:t>
            </a:r>
            <a:r>
              <a:rPr lang="zh-CN" altLang="en-US" dirty="0" smtClean="0">
                <a:latin typeface="+mn-ea"/>
              </a:rPr>
              <a:t>受体</a:t>
            </a:r>
            <a:endParaRPr lang="en-US" altLang="zh-CN" dirty="0" smtClean="0">
              <a:latin typeface="+mn-ea"/>
            </a:endParaRPr>
          </a:p>
          <a:p>
            <a:pPr eaLnBrk="1" hangingPunct="1">
              <a:lnSpc>
                <a:spcPct val="200000"/>
              </a:lnSpc>
            </a:pPr>
            <a:r>
              <a:rPr lang="zh-CN" altLang="en-US" dirty="0" smtClean="0">
                <a:latin typeface="+mn-ea"/>
              </a:rPr>
              <a:t>利用其偶联的细胞毒物诱导癌细胞</a:t>
            </a:r>
            <a:r>
              <a:rPr lang="zh-CN" altLang="en-US" dirty="0" smtClean="0">
                <a:latin typeface="+mn-ea"/>
              </a:rPr>
              <a:t>凋亡</a:t>
            </a:r>
            <a:endParaRPr lang="zh-CN" altLang="en-US" dirty="0" smtClean="0">
              <a:latin typeface="+mn-ea"/>
            </a:endParaRPr>
          </a:p>
          <a:p>
            <a:pPr eaLnBrk="1" hangingPunct="1">
              <a:lnSpc>
                <a:spcPct val="200000"/>
              </a:lnSpc>
            </a:pPr>
            <a:r>
              <a:rPr lang="zh-CN" altLang="en-US" dirty="0" smtClean="0">
                <a:latin typeface="+mn-ea"/>
              </a:rPr>
              <a:t>最小的毒性和最大药效发挥杀伤</a:t>
            </a:r>
            <a:r>
              <a:rPr lang="zh-CN" altLang="en-US" dirty="0" smtClean="0">
                <a:latin typeface="+mn-ea"/>
              </a:rPr>
              <a:t>效应</a:t>
            </a:r>
            <a:endParaRPr lang="zh-CN" altLang="en-US" dirty="0" smtClean="0">
              <a:latin typeface="+mn-ea"/>
            </a:endParaRPr>
          </a:p>
          <a:p>
            <a:pPr eaLnBrk="1" hangingPunct="1"/>
            <a:endParaRPr lang="zh-CN" altLang="en-US" dirty="0" smtClean="0"/>
          </a:p>
        </p:txBody>
      </p:sp>
      <p:sp>
        <p:nvSpPr>
          <p:cNvPr id="27652" name="Rectangle 5"/>
          <p:cNvSpPr>
            <a:spLocks noChangeArrowheads="1"/>
          </p:cNvSpPr>
          <p:nvPr/>
        </p:nvSpPr>
        <p:spPr bwMode="auto">
          <a:xfrm>
            <a:off x="467544" y="10109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r>
              <a:rPr lang="en-US" altLang="zh-CN" sz="2400" i="0" u="none" dirty="0">
                <a:solidFill>
                  <a:schemeClr val="accent1"/>
                </a:solidFill>
                <a:latin typeface="宋体" panose="02010600030101010101" pitchFamily="2" charset="-122"/>
              </a:rPr>
              <a:t>RC-48</a:t>
            </a:r>
            <a:endParaRPr lang="zh-CN" altLang="en-US" sz="2400" i="0" u="none" dirty="0">
              <a:solidFill>
                <a:schemeClr val="accent1"/>
              </a:solidFill>
              <a:latin typeface="宋体" panose="02010600030101010101" pitchFamily="2" charset="-122"/>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12</a:t>
            </a:fld>
            <a:endParaRPr lang="zh-CN" altLang="en-US" dirty="0"/>
          </a:p>
        </p:txBody>
      </p:sp>
    </p:spTree>
    <p:extLst>
      <p:ext uri="{BB962C8B-B14F-4D97-AF65-F5344CB8AC3E}">
        <p14:creationId xmlns:p14="http://schemas.microsoft.com/office/powerpoint/2010/main" val="397054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44"/>
          <p:cNvGrpSpPr>
            <a:grpSpLocks/>
          </p:cNvGrpSpPr>
          <p:nvPr/>
        </p:nvGrpSpPr>
        <p:grpSpPr bwMode="auto">
          <a:xfrm>
            <a:off x="1142255" y="1227535"/>
            <a:ext cx="4489847" cy="3342084"/>
            <a:chOff x="2245" y="1298"/>
            <a:chExt cx="3359" cy="2064"/>
          </a:xfrm>
        </p:grpSpPr>
        <p:grpSp>
          <p:nvGrpSpPr>
            <p:cNvPr id="28683" name="Group 7"/>
            <p:cNvGrpSpPr>
              <a:grpSpLocks/>
            </p:cNvGrpSpPr>
            <p:nvPr/>
          </p:nvGrpSpPr>
          <p:grpSpPr bwMode="auto">
            <a:xfrm>
              <a:off x="2245" y="1298"/>
              <a:ext cx="1440" cy="2064"/>
              <a:chOff x="1344" y="1152"/>
              <a:chExt cx="1440" cy="2064"/>
            </a:xfrm>
          </p:grpSpPr>
          <p:sp>
            <p:nvSpPr>
              <p:cNvPr id="23" name="AutoShape 8"/>
              <p:cNvSpPr>
                <a:spLocks noChangeAspect="1" noChangeArrowheads="1"/>
              </p:cNvSpPr>
              <p:nvPr/>
            </p:nvSpPr>
            <p:spPr bwMode="auto">
              <a:xfrm rot="2700000">
                <a:off x="1204" y="1506"/>
                <a:ext cx="826" cy="118"/>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vert="eaVert" wrap="none" anchor="ctr"/>
              <a:lstStyle/>
              <a:p>
                <a:pPr eaLnBrk="1" hangingPunct="1">
                  <a:defRPr/>
                </a:pPr>
                <a:endParaRPr lang="zh-CN" altLang="en-US" sz="2400"/>
              </a:p>
            </p:txBody>
          </p:sp>
          <p:sp>
            <p:nvSpPr>
              <p:cNvPr id="24" name="AutoShape 9"/>
              <p:cNvSpPr>
                <a:spLocks noChangeAspect="1" noChangeArrowheads="1"/>
              </p:cNvSpPr>
              <p:nvPr/>
            </p:nvSpPr>
            <p:spPr bwMode="auto">
              <a:xfrm>
                <a:off x="1841" y="1848"/>
                <a:ext cx="127" cy="1368"/>
              </a:xfrm>
              <a:prstGeom prst="roundRect">
                <a:avLst>
                  <a:gd name="adj" fmla="val 50000"/>
                </a:avLst>
              </a:prstGeom>
              <a:gradFill rotWithShape="1">
                <a:gsLst>
                  <a:gs pos="0">
                    <a:schemeClr val="hlink"/>
                  </a:gs>
                  <a:gs pos="50000">
                    <a:srgbClr val="33CCCC"/>
                  </a:gs>
                  <a:gs pos="100000">
                    <a:schemeClr val="hlink"/>
                  </a:gs>
                </a:gsLst>
                <a:lin ang="5400000" scaled="1"/>
              </a:gradFill>
              <a:ln w="9525">
                <a:noFill/>
                <a:round/>
                <a:headEnd/>
                <a:tailEnd/>
              </a:ln>
              <a:effectLst/>
            </p:spPr>
            <p:txBody>
              <a:bodyPr wrap="none" anchor="ctr"/>
              <a:lstStyle/>
              <a:p>
                <a:pPr eaLnBrk="1" hangingPunct="1">
                  <a:defRPr/>
                </a:pPr>
                <a:endParaRPr lang="zh-CN" altLang="en-US" sz="2400"/>
              </a:p>
            </p:txBody>
          </p:sp>
          <p:sp>
            <p:nvSpPr>
              <p:cNvPr id="25" name="AutoShape 10"/>
              <p:cNvSpPr>
                <a:spLocks noChangeAspect="1" noChangeArrowheads="1"/>
              </p:cNvSpPr>
              <p:nvPr/>
            </p:nvSpPr>
            <p:spPr bwMode="auto">
              <a:xfrm flipH="1">
                <a:off x="2215" y="1848"/>
                <a:ext cx="127" cy="1368"/>
              </a:xfrm>
              <a:prstGeom prst="roundRect">
                <a:avLst>
                  <a:gd name="adj" fmla="val 50000"/>
                </a:avLst>
              </a:prstGeom>
              <a:gradFill rotWithShape="1">
                <a:gsLst>
                  <a:gs pos="0">
                    <a:schemeClr val="hlink"/>
                  </a:gs>
                  <a:gs pos="50000">
                    <a:srgbClr val="33CCCC"/>
                  </a:gs>
                  <a:gs pos="100000">
                    <a:schemeClr val="hlink"/>
                  </a:gs>
                </a:gsLst>
                <a:lin ang="5400000" scaled="1"/>
              </a:gradFill>
              <a:ln w="9525">
                <a:noFill/>
                <a:round/>
                <a:headEnd/>
                <a:tailEnd/>
              </a:ln>
              <a:effectLst/>
            </p:spPr>
            <p:txBody>
              <a:bodyPr wrap="none" anchor="ctr"/>
              <a:lstStyle/>
              <a:p>
                <a:pPr eaLnBrk="1" hangingPunct="1">
                  <a:defRPr/>
                </a:pPr>
                <a:endParaRPr lang="zh-CN" altLang="en-US" sz="2400"/>
              </a:p>
            </p:txBody>
          </p:sp>
          <p:sp>
            <p:nvSpPr>
              <p:cNvPr id="26" name="AutoShape 11"/>
              <p:cNvSpPr>
                <a:spLocks noChangeAspect="1" noChangeArrowheads="1"/>
              </p:cNvSpPr>
              <p:nvPr/>
            </p:nvSpPr>
            <p:spPr bwMode="auto">
              <a:xfrm rot="18900000" flipH="1">
                <a:off x="2144" y="1514"/>
                <a:ext cx="826" cy="118"/>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vert="eaVert" wrap="none" anchor="ctr"/>
              <a:lstStyle/>
              <a:p>
                <a:pPr eaLnBrk="1" hangingPunct="1">
                  <a:defRPr/>
                </a:pPr>
                <a:endParaRPr lang="zh-CN" altLang="en-US" sz="2400"/>
              </a:p>
            </p:txBody>
          </p:sp>
          <p:sp>
            <p:nvSpPr>
              <p:cNvPr id="27" name="AutoShape 12"/>
              <p:cNvSpPr>
                <a:spLocks noChangeAspect="1" noChangeArrowheads="1"/>
              </p:cNvSpPr>
              <p:nvPr/>
            </p:nvSpPr>
            <p:spPr bwMode="auto">
              <a:xfrm rot="18900000" flipH="1">
                <a:off x="2350" y="1763"/>
                <a:ext cx="754" cy="118"/>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vert="eaVert" wrap="none" anchor="ctr"/>
              <a:lstStyle/>
              <a:p>
                <a:pPr eaLnBrk="1" hangingPunct="1">
                  <a:defRPr/>
                </a:pPr>
                <a:endParaRPr lang="zh-CN" altLang="en-US" sz="2400"/>
              </a:p>
            </p:txBody>
          </p:sp>
          <p:sp>
            <p:nvSpPr>
              <p:cNvPr id="28" name="AutoShape 13"/>
              <p:cNvSpPr>
                <a:spLocks noChangeAspect="1" noChangeArrowheads="1"/>
              </p:cNvSpPr>
              <p:nvPr/>
            </p:nvSpPr>
            <p:spPr bwMode="auto">
              <a:xfrm rot="2700000">
                <a:off x="1023" y="1728"/>
                <a:ext cx="754" cy="118"/>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vert="eaVert" wrap="none" anchor="ctr"/>
              <a:lstStyle/>
              <a:p>
                <a:pPr eaLnBrk="1" hangingPunct="1">
                  <a:defRPr/>
                </a:pPr>
                <a:endParaRPr lang="zh-CN" altLang="en-US" sz="2400"/>
              </a:p>
            </p:txBody>
          </p:sp>
          <p:grpSp>
            <p:nvGrpSpPr>
              <p:cNvPr id="28702" name="Group 14"/>
              <p:cNvGrpSpPr>
                <a:grpSpLocks/>
              </p:cNvGrpSpPr>
              <p:nvPr/>
            </p:nvGrpSpPr>
            <p:grpSpPr bwMode="auto">
              <a:xfrm>
                <a:off x="1946" y="2112"/>
                <a:ext cx="269" cy="240"/>
                <a:chOff x="2015" y="1955"/>
                <a:chExt cx="252" cy="213"/>
              </a:xfrm>
            </p:grpSpPr>
            <p:sp>
              <p:nvSpPr>
                <p:cNvPr id="28711" name="AutoShape 15"/>
                <p:cNvSpPr>
                  <a:spLocks noChangeAspect="1" noChangeArrowheads="1"/>
                </p:cNvSpPr>
                <p:nvPr/>
              </p:nvSpPr>
              <p:spPr bwMode="auto">
                <a:xfrm>
                  <a:off x="2015" y="1955"/>
                  <a:ext cx="107" cy="8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12" name="AutoShape 16"/>
                <p:cNvSpPr>
                  <a:spLocks noChangeAspect="1" noChangeArrowheads="1"/>
                </p:cNvSpPr>
                <p:nvPr/>
              </p:nvSpPr>
              <p:spPr bwMode="auto">
                <a:xfrm>
                  <a:off x="2015" y="2077"/>
                  <a:ext cx="107" cy="8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13" name="AutoShape 17"/>
                <p:cNvSpPr>
                  <a:spLocks noChangeAspect="1" noChangeArrowheads="1"/>
                </p:cNvSpPr>
                <p:nvPr/>
              </p:nvSpPr>
              <p:spPr bwMode="auto">
                <a:xfrm>
                  <a:off x="2160" y="1958"/>
                  <a:ext cx="107" cy="8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14" name="AutoShape 18"/>
                <p:cNvSpPr>
                  <a:spLocks noChangeAspect="1" noChangeArrowheads="1"/>
                </p:cNvSpPr>
                <p:nvPr/>
              </p:nvSpPr>
              <p:spPr bwMode="auto">
                <a:xfrm>
                  <a:off x="2160" y="2080"/>
                  <a:ext cx="107" cy="8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15" name="Line 19"/>
                <p:cNvSpPr>
                  <a:spLocks noChangeShapeType="1"/>
                </p:cNvSpPr>
                <p:nvPr/>
              </p:nvSpPr>
              <p:spPr bwMode="auto">
                <a:xfrm>
                  <a:off x="2112" y="200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16" name="Line 20"/>
                <p:cNvSpPr>
                  <a:spLocks noChangeShapeType="1"/>
                </p:cNvSpPr>
                <p:nvPr/>
              </p:nvSpPr>
              <p:spPr bwMode="auto">
                <a:xfrm>
                  <a:off x="2112" y="212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grpSp>
          <p:grpSp>
            <p:nvGrpSpPr>
              <p:cNvPr id="28703" name="Group 21"/>
              <p:cNvGrpSpPr>
                <a:grpSpLocks/>
              </p:cNvGrpSpPr>
              <p:nvPr/>
            </p:nvGrpSpPr>
            <p:grpSpPr bwMode="auto">
              <a:xfrm>
                <a:off x="1536" y="1728"/>
                <a:ext cx="192" cy="192"/>
                <a:chOff x="1680" y="1632"/>
                <a:chExt cx="240" cy="192"/>
              </a:xfrm>
            </p:grpSpPr>
            <p:sp>
              <p:nvSpPr>
                <p:cNvPr id="28708" name="AutoShape 22"/>
                <p:cNvSpPr>
                  <a:spLocks noChangeAspect="1" noChangeArrowheads="1"/>
                </p:cNvSpPr>
                <p:nvPr/>
              </p:nvSpPr>
              <p:spPr bwMode="auto">
                <a:xfrm rot="8100000">
                  <a:off x="1680" y="1742"/>
                  <a:ext cx="125" cy="82"/>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09" name="AutoShape 23"/>
                <p:cNvSpPr>
                  <a:spLocks noChangeAspect="1" noChangeArrowheads="1"/>
                </p:cNvSpPr>
                <p:nvPr/>
              </p:nvSpPr>
              <p:spPr bwMode="auto">
                <a:xfrm rot="8100000">
                  <a:off x="1795" y="1632"/>
                  <a:ext cx="125" cy="82"/>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10" name="Line 24"/>
                <p:cNvSpPr>
                  <a:spLocks noChangeShapeType="1"/>
                </p:cNvSpPr>
                <p:nvPr/>
              </p:nvSpPr>
              <p:spPr bwMode="auto">
                <a:xfrm flipV="1">
                  <a:off x="1775" y="1703"/>
                  <a:ext cx="48" cy="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grpSp>
          <p:grpSp>
            <p:nvGrpSpPr>
              <p:cNvPr id="28704" name="Group 25"/>
              <p:cNvGrpSpPr>
                <a:grpSpLocks/>
              </p:cNvGrpSpPr>
              <p:nvPr/>
            </p:nvGrpSpPr>
            <p:grpSpPr bwMode="auto">
              <a:xfrm>
                <a:off x="2448" y="1680"/>
                <a:ext cx="163" cy="216"/>
                <a:chOff x="2327" y="1680"/>
                <a:chExt cx="163" cy="216"/>
              </a:xfrm>
            </p:grpSpPr>
            <p:sp>
              <p:nvSpPr>
                <p:cNvPr id="28705" name="Line 26"/>
                <p:cNvSpPr>
                  <a:spLocks noChangeShapeType="1"/>
                </p:cNvSpPr>
                <p:nvPr/>
              </p:nvSpPr>
              <p:spPr bwMode="auto">
                <a:xfrm>
                  <a:off x="2394" y="1768"/>
                  <a:ext cx="39"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06" name="AutoShape 27"/>
                <p:cNvSpPr>
                  <a:spLocks noChangeAspect="1" noChangeArrowheads="1"/>
                </p:cNvSpPr>
                <p:nvPr/>
              </p:nvSpPr>
              <p:spPr bwMode="auto">
                <a:xfrm rot="2700000">
                  <a:off x="2306" y="1701"/>
                  <a:ext cx="106" cy="64"/>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sp>
              <p:nvSpPr>
                <p:cNvPr id="28707" name="AutoShape 28"/>
                <p:cNvSpPr>
                  <a:spLocks noChangeAspect="1" noChangeArrowheads="1"/>
                </p:cNvSpPr>
                <p:nvPr/>
              </p:nvSpPr>
              <p:spPr bwMode="auto">
                <a:xfrm rot="2700000">
                  <a:off x="2405" y="1811"/>
                  <a:ext cx="106" cy="64"/>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grpSp>
        </p:grpSp>
        <p:sp>
          <p:nvSpPr>
            <p:cNvPr id="28684" name="AutoShape 29"/>
            <p:cNvSpPr>
              <a:spLocks noChangeArrowheads="1"/>
            </p:cNvSpPr>
            <p:nvPr/>
          </p:nvSpPr>
          <p:spPr bwMode="auto">
            <a:xfrm>
              <a:off x="4740" y="2024"/>
              <a:ext cx="864" cy="672"/>
            </a:xfrm>
            <a:prstGeom prst="irregularSeal1">
              <a:avLst/>
            </a:prstGeom>
            <a:solidFill>
              <a:srgbClr val="993300"/>
            </a:solidFill>
            <a:ln w="9525">
              <a:solidFill>
                <a:schemeClr val="tx1"/>
              </a:solidFill>
              <a:miter lim="800000"/>
              <a:headEnd/>
              <a:tailEnd/>
            </a:ln>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endParaRPr lang="zh-CN" altLang="en-US" sz="2400">
                <a:latin typeface="Garamond" panose="02020404030301010803" pitchFamily="18" charset="0"/>
              </a:endParaRPr>
            </a:p>
          </p:txBody>
        </p:sp>
        <p:grpSp>
          <p:nvGrpSpPr>
            <p:cNvPr id="28685" name="Group 30"/>
            <p:cNvGrpSpPr>
              <a:grpSpLocks/>
            </p:cNvGrpSpPr>
            <p:nvPr/>
          </p:nvGrpSpPr>
          <p:grpSpPr bwMode="auto">
            <a:xfrm>
              <a:off x="3243" y="2256"/>
              <a:ext cx="1632" cy="144"/>
              <a:chOff x="720" y="3456"/>
              <a:chExt cx="1344" cy="144"/>
            </a:xfrm>
          </p:grpSpPr>
          <p:cxnSp>
            <p:nvCxnSpPr>
              <p:cNvPr id="28686" name="AutoShape 31"/>
              <p:cNvCxnSpPr>
                <a:cxnSpLocks noChangeShapeType="1"/>
              </p:cNvCxnSpPr>
              <p:nvPr/>
            </p:nvCxnSpPr>
            <p:spPr bwMode="auto">
              <a:xfrm>
                <a:off x="720" y="3592"/>
                <a:ext cx="19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687" name="Line 32"/>
              <p:cNvSpPr>
                <a:spLocks noChangeShapeType="1"/>
              </p:cNvSpPr>
              <p:nvPr/>
            </p:nvSpPr>
            <p:spPr bwMode="auto">
              <a:xfrm flipV="1">
                <a:off x="912" y="3456"/>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88" name="Line 33"/>
              <p:cNvSpPr>
                <a:spLocks noChangeShapeType="1"/>
              </p:cNvSpPr>
              <p:nvPr/>
            </p:nvSpPr>
            <p:spPr bwMode="auto">
              <a:xfrm>
                <a:off x="1056" y="34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89" name="Line 34"/>
              <p:cNvSpPr>
                <a:spLocks noChangeShapeType="1"/>
              </p:cNvSpPr>
              <p:nvPr/>
            </p:nvSpPr>
            <p:spPr bwMode="auto">
              <a:xfrm flipV="1">
                <a:off x="1152" y="3456"/>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0" name="Line 35"/>
              <p:cNvSpPr>
                <a:spLocks noChangeShapeType="1"/>
              </p:cNvSpPr>
              <p:nvPr/>
            </p:nvSpPr>
            <p:spPr bwMode="auto">
              <a:xfrm>
                <a:off x="1296" y="34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1" name="Line 36"/>
              <p:cNvSpPr>
                <a:spLocks noChangeShapeType="1"/>
              </p:cNvSpPr>
              <p:nvPr/>
            </p:nvSpPr>
            <p:spPr bwMode="auto">
              <a:xfrm flipV="1">
                <a:off x="1392" y="3456"/>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2" name="Line 37"/>
              <p:cNvSpPr>
                <a:spLocks noChangeShapeType="1"/>
              </p:cNvSpPr>
              <p:nvPr/>
            </p:nvSpPr>
            <p:spPr bwMode="auto">
              <a:xfrm>
                <a:off x="1536" y="34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3" name="Line 38"/>
              <p:cNvSpPr>
                <a:spLocks noChangeShapeType="1"/>
              </p:cNvSpPr>
              <p:nvPr/>
            </p:nvSpPr>
            <p:spPr bwMode="auto">
              <a:xfrm flipV="1">
                <a:off x="1632" y="3456"/>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4" name="Line 39"/>
              <p:cNvSpPr>
                <a:spLocks noChangeShapeType="1"/>
              </p:cNvSpPr>
              <p:nvPr/>
            </p:nvSpPr>
            <p:spPr bwMode="auto">
              <a:xfrm>
                <a:off x="1776" y="34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cxnSp>
            <p:nvCxnSpPr>
              <p:cNvPr id="28695" name="AutoShape 40"/>
              <p:cNvCxnSpPr>
                <a:cxnSpLocks noChangeShapeType="1"/>
              </p:cNvCxnSpPr>
              <p:nvPr/>
            </p:nvCxnSpPr>
            <p:spPr bwMode="auto">
              <a:xfrm>
                <a:off x="1872" y="3600"/>
                <a:ext cx="19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sp>
        <p:nvSpPr>
          <p:cNvPr id="28677" name="Text Box 41"/>
          <p:cNvSpPr txBox="1">
            <a:spLocks noChangeArrowheads="1"/>
          </p:cNvSpPr>
          <p:nvPr/>
        </p:nvSpPr>
        <p:spPr bwMode="auto">
          <a:xfrm>
            <a:off x="1157547" y="1383507"/>
            <a:ext cx="192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50000"/>
              </a:spcBef>
              <a:buClrTx/>
              <a:buFontTx/>
              <a:buNone/>
            </a:pPr>
            <a:r>
              <a:rPr lang="zh-CN" altLang="en-US" sz="2400" b="1" dirty="0">
                <a:cs typeface="Times New Roman" panose="02020603050405020304" pitchFamily="18" charset="0"/>
              </a:rPr>
              <a:t>抗体</a:t>
            </a:r>
          </a:p>
        </p:txBody>
      </p:sp>
      <p:sp>
        <p:nvSpPr>
          <p:cNvPr id="28678" name="Text Box 42"/>
          <p:cNvSpPr txBox="1">
            <a:spLocks noChangeArrowheads="1"/>
          </p:cNvSpPr>
          <p:nvPr/>
        </p:nvSpPr>
        <p:spPr bwMode="auto">
          <a:xfrm>
            <a:off x="2652874" y="3160271"/>
            <a:ext cx="1925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50000"/>
              </a:spcBef>
              <a:buClrTx/>
              <a:buFontTx/>
              <a:buNone/>
            </a:pPr>
            <a:r>
              <a:rPr lang="zh-CN" altLang="en-US" sz="2400" b="1" dirty="0">
                <a:latin typeface="Arial" panose="020B0604020202020204" pitchFamily="34" charset="0"/>
              </a:rPr>
              <a:t>连接子</a:t>
            </a:r>
          </a:p>
        </p:txBody>
      </p:sp>
      <p:sp>
        <p:nvSpPr>
          <p:cNvPr id="28679" name="Text Box 43"/>
          <p:cNvSpPr txBox="1">
            <a:spLocks noChangeArrowheads="1"/>
          </p:cNvSpPr>
          <p:nvPr/>
        </p:nvSpPr>
        <p:spPr bwMode="auto">
          <a:xfrm>
            <a:off x="4120794" y="1963247"/>
            <a:ext cx="192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50000"/>
              </a:spcBef>
              <a:buClrTx/>
              <a:buFontTx/>
              <a:buNone/>
            </a:pPr>
            <a:r>
              <a:rPr lang="zh-CN" altLang="en-US" sz="2400" b="1" dirty="0">
                <a:latin typeface="Arial" panose="020B0604020202020204" pitchFamily="34" charset="0"/>
              </a:rPr>
              <a:t>毒物</a:t>
            </a:r>
          </a:p>
        </p:txBody>
      </p:sp>
      <p:sp>
        <p:nvSpPr>
          <p:cNvPr id="28680" name="AutoShape 6"/>
          <p:cNvSpPr>
            <a:spLocks noChangeArrowheads="1"/>
          </p:cNvSpPr>
          <p:nvPr/>
        </p:nvSpPr>
        <p:spPr bwMode="auto">
          <a:xfrm>
            <a:off x="4983114" y="2790826"/>
            <a:ext cx="192881" cy="232172"/>
          </a:xfrm>
          <a:prstGeom prst="star16">
            <a:avLst>
              <a:gd name="adj" fmla="val 37500"/>
            </a:avLst>
          </a:prstGeom>
          <a:solidFill>
            <a:schemeClr val="bg1"/>
          </a:solidFill>
          <a:ln w="57150" algn="ctr">
            <a:solidFill>
              <a:schemeClr val="hlink"/>
            </a:solidFill>
            <a:miter lim="800000"/>
            <a:headEnd/>
            <a:tailEnd/>
          </a:ln>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ClrTx/>
              <a:buFontTx/>
              <a:buNone/>
            </a:pPr>
            <a:endParaRPr lang="zh-CN" altLang="en-US" sz="2400" b="1">
              <a:solidFill>
                <a:srgbClr val="009900"/>
              </a:solidFill>
              <a:latin typeface="Arial" panose="020B0604020202020204" pitchFamily="34" charset="0"/>
              <a:cs typeface="Arial" panose="020B0604020202020204" pitchFamily="34" charset="0"/>
            </a:endParaRPr>
          </a:p>
        </p:txBody>
      </p:sp>
      <p:sp>
        <p:nvSpPr>
          <p:cNvPr id="28682" name="Rectangle 44"/>
          <p:cNvSpPr>
            <a:spLocks noChangeArrowheads="1"/>
          </p:cNvSpPr>
          <p:nvPr/>
        </p:nvSpPr>
        <p:spPr bwMode="auto">
          <a:xfrm>
            <a:off x="362941" y="483518"/>
            <a:ext cx="667484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100" b="1" dirty="0">
                <a:solidFill>
                  <a:srgbClr val="FF6600"/>
                </a:solidFill>
                <a:latin typeface="Garamond" panose="02020404030301010803" pitchFamily="18" charset="0"/>
              </a:rPr>
              <a:t>RC-48</a:t>
            </a:r>
            <a:r>
              <a:rPr lang="zh-CN" altLang="en-US" sz="2100" b="1" dirty="0">
                <a:solidFill>
                  <a:srgbClr val="FF6600"/>
                </a:solidFill>
                <a:latin typeface="Garamond" panose="02020404030301010803" pitchFamily="18" charset="0"/>
              </a:rPr>
              <a:t>是我国第一个申报临床试验的</a:t>
            </a:r>
            <a:r>
              <a:rPr lang="en-US" altLang="zh-CN" sz="2100" b="1" dirty="0">
                <a:solidFill>
                  <a:srgbClr val="FF6600"/>
                </a:solidFill>
                <a:latin typeface="Garamond" panose="02020404030301010803" pitchFamily="18" charset="0"/>
              </a:rPr>
              <a:t>ADC</a:t>
            </a:r>
            <a:r>
              <a:rPr lang="zh-CN" altLang="en-US" sz="2100" b="1" dirty="0">
                <a:solidFill>
                  <a:srgbClr val="FF6600"/>
                </a:solidFill>
                <a:latin typeface="Garamond" panose="02020404030301010803" pitchFamily="18" charset="0"/>
              </a:rPr>
              <a:t>一类新药</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13</a:t>
            </a:fld>
            <a:endParaRPr lang="zh-CN" altLang="en-US" dirty="0"/>
          </a:p>
        </p:txBody>
      </p:sp>
    </p:spTree>
    <p:extLst>
      <p:ext uri="{BB962C8B-B14F-4D97-AF65-F5344CB8AC3E}">
        <p14:creationId xmlns:p14="http://schemas.microsoft.com/office/powerpoint/2010/main" val="121342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bwMode="auto">
          <a:xfrm>
            <a:off x="467544" y="844154"/>
            <a:ext cx="6172200" cy="507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zh-CN" dirty="0" smtClean="0"/>
              <a:t>ADC</a:t>
            </a:r>
            <a:r>
              <a:rPr lang="zh-CN" altLang="en-US" dirty="0" smtClean="0"/>
              <a:t>药物的作用</a:t>
            </a:r>
            <a:r>
              <a:rPr lang="zh-CN" altLang="en-US" dirty="0" smtClean="0"/>
              <a:t>机理</a:t>
            </a:r>
            <a:endParaRPr lang="zh-CN" altLang="en-US" dirty="0" smtClean="0"/>
          </a:p>
          <a:p>
            <a:pPr eaLnBrk="1" hangingPunct="1"/>
            <a:endParaRPr lang="zh-CN" altLang="en-US" dirty="0" smtClean="0"/>
          </a:p>
        </p:txBody>
      </p:sp>
      <p:sp>
        <p:nvSpPr>
          <p:cNvPr id="28676" name="Rectangle 4"/>
          <p:cNvSpPr>
            <a:spLocks noChangeArrowheads="1"/>
          </p:cNvSpPr>
          <p:nvPr/>
        </p:nvSpPr>
        <p:spPr bwMode="auto">
          <a:xfrm>
            <a:off x="178916" y="8691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r>
              <a:rPr lang="en-US" altLang="zh-CN" sz="2400" i="0" u="none" dirty="0">
                <a:solidFill>
                  <a:schemeClr val="accent1"/>
                </a:solidFill>
                <a:latin typeface="宋体" panose="02010600030101010101" pitchFamily="2" charset="-122"/>
              </a:rPr>
              <a:t>RC-48</a:t>
            </a:r>
            <a:endParaRPr lang="zh-CN" altLang="en-US" sz="2400" i="0" u="none" dirty="0">
              <a:solidFill>
                <a:schemeClr val="accent1"/>
              </a:solidFill>
              <a:latin typeface="宋体" panose="02010600030101010101" pitchFamily="2" charset="-122"/>
            </a:endParaRPr>
          </a:p>
        </p:txBody>
      </p:sp>
      <p:grpSp>
        <p:nvGrpSpPr>
          <p:cNvPr id="28677" name="Group 85"/>
          <p:cNvGrpSpPr>
            <a:grpSpLocks/>
          </p:cNvGrpSpPr>
          <p:nvPr/>
        </p:nvGrpSpPr>
        <p:grpSpPr bwMode="auto">
          <a:xfrm>
            <a:off x="935411" y="1815703"/>
            <a:ext cx="1458515" cy="1727597"/>
            <a:chOff x="2352" y="432"/>
            <a:chExt cx="768" cy="1008"/>
          </a:xfrm>
        </p:grpSpPr>
        <p:sp>
          <p:nvSpPr>
            <p:cNvPr id="446550" name="AutoShape 86"/>
            <p:cNvSpPr>
              <a:spLocks noChangeAspect="1" noChangeArrowheads="1"/>
            </p:cNvSpPr>
            <p:nvPr/>
          </p:nvSpPr>
          <p:spPr bwMode="auto">
            <a:xfrm rot="2700000">
              <a:off x="2317" y="607"/>
              <a:ext cx="403" cy="54"/>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551" name="AutoShape 87"/>
            <p:cNvSpPr>
              <a:spLocks noChangeAspect="1" noChangeArrowheads="1"/>
            </p:cNvSpPr>
            <p:nvPr/>
          </p:nvSpPr>
          <p:spPr bwMode="auto">
            <a:xfrm>
              <a:off x="2621" y="772"/>
              <a:ext cx="57" cy="668"/>
            </a:xfrm>
            <a:prstGeom prst="roundRect">
              <a:avLst>
                <a:gd name="adj" fmla="val 50000"/>
              </a:avLst>
            </a:prstGeom>
            <a:gradFill rotWithShape="1">
              <a:gsLst>
                <a:gs pos="0">
                  <a:schemeClr val="hlink"/>
                </a:gs>
                <a:gs pos="50000">
                  <a:srgbClr val="33CCCC"/>
                </a:gs>
                <a:gs pos="100000">
                  <a:schemeClr val="hlink"/>
                </a:gs>
              </a:gsLst>
              <a:lin ang="5400000" scaled="1"/>
            </a:gradFill>
            <a:ln w="9525">
              <a:noFill/>
              <a:round/>
              <a:headEnd/>
              <a:tailEnd/>
            </a:ln>
            <a:effectLst/>
          </p:spPr>
          <p:txBody>
            <a:bodyPr wrap="none" anchor="ctr"/>
            <a:lstStyle/>
            <a:p>
              <a:pPr>
                <a:defRPr/>
              </a:pPr>
              <a:endParaRPr lang="zh-CN" altLang="en-US" sz="1200">
                <a:latin typeface="Arial" charset="0"/>
                <a:ea typeface="宋体" charset="-122"/>
              </a:endParaRPr>
            </a:p>
          </p:txBody>
        </p:sp>
        <p:sp>
          <p:nvSpPr>
            <p:cNvPr id="446552" name="AutoShape 88"/>
            <p:cNvSpPr>
              <a:spLocks noChangeAspect="1" noChangeArrowheads="1"/>
            </p:cNvSpPr>
            <p:nvPr/>
          </p:nvSpPr>
          <p:spPr bwMode="auto">
            <a:xfrm flipH="1">
              <a:off x="2790" y="772"/>
              <a:ext cx="57" cy="668"/>
            </a:xfrm>
            <a:prstGeom prst="roundRect">
              <a:avLst>
                <a:gd name="adj" fmla="val 50000"/>
              </a:avLst>
            </a:prstGeom>
            <a:gradFill rotWithShape="1">
              <a:gsLst>
                <a:gs pos="0">
                  <a:schemeClr val="hlink"/>
                </a:gs>
                <a:gs pos="50000">
                  <a:srgbClr val="33CCCC"/>
                </a:gs>
                <a:gs pos="100000">
                  <a:schemeClr val="hlink"/>
                </a:gs>
              </a:gsLst>
              <a:lin ang="5400000" scaled="1"/>
            </a:gradFill>
            <a:ln w="9525">
              <a:noFill/>
              <a:round/>
              <a:headEnd/>
              <a:tailEnd/>
            </a:ln>
            <a:effectLst/>
          </p:spPr>
          <p:txBody>
            <a:bodyPr wrap="none" anchor="ctr"/>
            <a:lstStyle/>
            <a:p>
              <a:pPr>
                <a:defRPr/>
              </a:pPr>
              <a:endParaRPr lang="zh-CN" altLang="en-US" sz="1200">
                <a:latin typeface="Arial" charset="0"/>
                <a:ea typeface="宋体" charset="-122"/>
              </a:endParaRPr>
            </a:p>
          </p:txBody>
        </p:sp>
        <p:sp>
          <p:nvSpPr>
            <p:cNvPr id="446553" name="AutoShape 89"/>
            <p:cNvSpPr>
              <a:spLocks noChangeAspect="1" noChangeArrowheads="1"/>
            </p:cNvSpPr>
            <p:nvPr/>
          </p:nvSpPr>
          <p:spPr bwMode="auto">
            <a:xfrm rot="18900000" flipH="1">
              <a:off x="2743" y="609"/>
              <a:ext cx="403" cy="53"/>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1200">
                <a:latin typeface="Arial" charset="0"/>
                <a:ea typeface="宋体" charset="-122"/>
              </a:endParaRPr>
            </a:p>
          </p:txBody>
        </p:sp>
        <p:sp>
          <p:nvSpPr>
            <p:cNvPr id="446554" name="AutoShape 90"/>
            <p:cNvSpPr>
              <a:spLocks noChangeAspect="1" noChangeArrowheads="1"/>
            </p:cNvSpPr>
            <p:nvPr/>
          </p:nvSpPr>
          <p:spPr bwMode="auto">
            <a:xfrm rot="18900000" flipH="1">
              <a:off x="2843" y="719"/>
              <a:ext cx="369" cy="54"/>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sz="1200">
                <a:latin typeface="Arial" charset="0"/>
                <a:ea typeface="宋体" charset="-122"/>
              </a:endParaRPr>
            </a:p>
          </p:txBody>
        </p:sp>
        <p:sp>
          <p:nvSpPr>
            <p:cNvPr id="446555" name="AutoShape 91"/>
            <p:cNvSpPr>
              <a:spLocks noChangeAspect="1" noChangeArrowheads="1"/>
            </p:cNvSpPr>
            <p:nvPr/>
          </p:nvSpPr>
          <p:spPr bwMode="auto">
            <a:xfrm rot="2700000">
              <a:off x="2238" y="713"/>
              <a:ext cx="368" cy="54"/>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28734" name="AutoShape 92"/>
            <p:cNvSpPr>
              <a:spLocks noChangeAspect="1" noChangeArrowheads="1"/>
            </p:cNvSpPr>
            <p:nvPr/>
          </p:nvSpPr>
          <p:spPr bwMode="auto">
            <a:xfrm rot="8100000">
              <a:off x="2424" y="798"/>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35" name="Line 93"/>
            <p:cNvSpPr>
              <a:spLocks noChangeShapeType="1"/>
            </p:cNvSpPr>
            <p:nvPr/>
          </p:nvSpPr>
          <p:spPr bwMode="auto">
            <a:xfrm flipV="1">
              <a:off x="2417" y="83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36" name="AutoShape 94"/>
            <p:cNvSpPr>
              <a:spLocks noChangeAspect="1" noChangeArrowheads="1"/>
            </p:cNvSpPr>
            <p:nvPr/>
          </p:nvSpPr>
          <p:spPr bwMode="auto">
            <a:xfrm rot="8100000">
              <a:off x="2539" y="592"/>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37" name="Line 95"/>
            <p:cNvSpPr>
              <a:spLocks noChangeShapeType="1"/>
            </p:cNvSpPr>
            <p:nvPr/>
          </p:nvSpPr>
          <p:spPr bwMode="auto">
            <a:xfrm flipV="1">
              <a:off x="2574" y="57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38" name="AutoShape 96"/>
            <p:cNvSpPr>
              <a:spLocks noChangeArrowheads="1"/>
            </p:cNvSpPr>
            <p:nvPr/>
          </p:nvSpPr>
          <p:spPr bwMode="auto">
            <a:xfrm>
              <a:off x="2591" y="502"/>
              <a:ext cx="65" cy="71"/>
            </a:xfrm>
            <a:prstGeom prst="star16">
              <a:avLst>
                <a:gd name="adj" fmla="val 37500"/>
              </a:avLst>
            </a:prstGeom>
            <a:solidFill>
              <a:schemeClr val="bg1"/>
            </a:solidFill>
            <a:ln w="57150" algn="ctr">
              <a:solidFill>
                <a:srgbClr val="800000"/>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39" name="AutoShape 97"/>
            <p:cNvSpPr>
              <a:spLocks noChangeArrowheads="1"/>
            </p:cNvSpPr>
            <p:nvPr/>
          </p:nvSpPr>
          <p:spPr bwMode="auto">
            <a:xfrm>
              <a:off x="2352" y="854"/>
              <a:ext cx="65" cy="70"/>
            </a:xfrm>
            <a:prstGeom prst="star16">
              <a:avLst>
                <a:gd name="adj" fmla="val 37500"/>
              </a:avLst>
            </a:prstGeom>
            <a:solidFill>
              <a:schemeClr val="bg1"/>
            </a:solidFill>
            <a:ln w="57150" algn="ctr">
              <a:solidFill>
                <a:srgbClr val="800000"/>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40" name="Line 98"/>
            <p:cNvSpPr>
              <a:spLocks noChangeShapeType="1"/>
            </p:cNvSpPr>
            <p:nvPr/>
          </p:nvSpPr>
          <p:spPr bwMode="auto">
            <a:xfrm>
              <a:off x="2874" y="573"/>
              <a:ext cx="17" cy="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41" name="AutoShape 99"/>
            <p:cNvSpPr>
              <a:spLocks noChangeAspect="1" noChangeArrowheads="1"/>
            </p:cNvSpPr>
            <p:nvPr/>
          </p:nvSpPr>
          <p:spPr bwMode="auto">
            <a:xfrm rot="2700000">
              <a:off x="2877" y="59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42" name="Line 100"/>
            <p:cNvSpPr>
              <a:spLocks noChangeShapeType="1"/>
            </p:cNvSpPr>
            <p:nvPr/>
          </p:nvSpPr>
          <p:spPr bwMode="auto">
            <a:xfrm>
              <a:off x="3037" y="836"/>
              <a:ext cx="18" cy="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43" name="AutoShape 101"/>
            <p:cNvSpPr>
              <a:spLocks noChangeAspect="1" noChangeArrowheads="1"/>
            </p:cNvSpPr>
            <p:nvPr/>
          </p:nvSpPr>
          <p:spPr bwMode="auto">
            <a:xfrm rot="2700000">
              <a:off x="2996" y="80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44" name="AutoShape 102"/>
            <p:cNvSpPr>
              <a:spLocks noChangeArrowheads="1"/>
            </p:cNvSpPr>
            <p:nvPr/>
          </p:nvSpPr>
          <p:spPr bwMode="auto">
            <a:xfrm>
              <a:off x="2808" y="502"/>
              <a:ext cx="66" cy="71"/>
            </a:xfrm>
            <a:prstGeom prst="star16">
              <a:avLst>
                <a:gd name="adj" fmla="val 37500"/>
              </a:avLst>
            </a:prstGeom>
            <a:solidFill>
              <a:schemeClr val="bg1"/>
            </a:solidFill>
            <a:ln w="57150" algn="ctr">
              <a:solidFill>
                <a:srgbClr val="800000"/>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45" name="AutoShape 103"/>
            <p:cNvSpPr>
              <a:spLocks noChangeArrowheads="1"/>
            </p:cNvSpPr>
            <p:nvPr/>
          </p:nvSpPr>
          <p:spPr bwMode="auto">
            <a:xfrm>
              <a:off x="3055" y="864"/>
              <a:ext cx="65" cy="70"/>
            </a:xfrm>
            <a:prstGeom prst="star16">
              <a:avLst>
                <a:gd name="adj" fmla="val 37500"/>
              </a:avLst>
            </a:prstGeom>
            <a:solidFill>
              <a:schemeClr val="bg1"/>
            </a:solidFill>
            <a:ln w="57150" algn="ctr">
              <a:solidFill>
                <a:srgbClr val="800000"/>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46" name="AutoShape 104"/>
            <p:cNvSpPr>
              <a:spLocks noChangeAspect="1" noChangeArrowheads="1"/>
            </p:cNvSpPr>
            <p:nvPr/>
          </p:nvSpPr>
          <p:spPr bwMode="auto">
            <a:xfrm>
              <a:off x="2736" y="965"/>
              <a:ext cx="52"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47" name="AutoShape 105"/>
            <p:cNvSpPr>
              <a:spLocks noChangeAspect="1" noChangeArrowheads="1"/>
            </p:cNvSpPr>
            <p:nvPr/>
          </p:nvSpPr>
          <p:spPr bwMode="auto">
            <a:xfrm>
              <a:off x="2736" y="1080"/>
              <a:ext cx="52"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48" name="AutoShape 106"/>
            <p:cNvSpPr>
              <a:spLocks noChangeAspect="1" noChangeArrowheads="1"/>
            </p:cNvSpPr>
            <p:nvPr/>
          </p:nvSpPr>
          <p:spPr bwMode="auto">
            <a:xfrm>
              <a:off x="2676" y="962"/>
              <a:ext cx="51"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49" name="AutoShape 107"/>
            <p:cNvSpPr>
              <a:spLocks noChangeAspect="1" noChangeArrowheads="1"/>
            </p:cNvSpPr>
            <p:nvPr/>
          </p:nvSpPr>
          <p:spPr bwMode="auto">
            <a:xfrm>
              <a:off x="2676" y="1087"/>
              <a:ext cx="51"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grpSp>
      <p:sp>
        <p:nvSpPr>
          <p:cNvPr id="28678" name="Text Box 126"/>
          <p:cNvSpPr txBox="1">
            <a:spLocks noChangeArrowheads="1"/>
          </p:cNvSpPr>
          <p:nvPr/>
        </p:nvSpPr>
        <p:spPr bwMode="auto">
          <a:xfrm>
            <a:off x="459333" y="3824837"/>
            <a:ext cx="23764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spcBef>
                <a:spcPct val="50000"/>
              </a:spcBef>
            </a:pPr>
            <a:r>
              <a:rPr lang="en-US" altLang="zh-CN" sz="1500" i="0" u="none" dirty="0">
                <a:solidFill>
                  <a:schemeClr val="tx1"/>
                </a:solidFill>
                <a:latin typeface="微软雅黑" panose="020B0503020204020204" pitchFamily="34" charset="-122"/>
                <a:ea typeface="微软雅黑" panose="020B0503020204020204" pitchFamily="34" charset="-122"/>
              </a:rPr>
              <a:t>RC-48 ADC</a:t>
            </a:r>
          </a:p>
        </p:txBody>
      </p:sp>
      <p:grpSp>
        <p:nvGrpSpPr>
          <p:cNvPr id="28679" name="Group 174"/>
          <p:cNvGrpSpPr>
            <a:grpSpLocks/>
          </p:cNvGrpSpPr>
          <p:nvPr/>
        </p:nvGrpSpPr>
        <p:grpSpPr bwMode="auto">
          <a:xfrm>
            <a:off x="4436106" y="1054731"/>
            <a:ext cx="3533465" cy="3348945"/>
            <a:chOff x="2245" y="995"/>
            <a:chExt cx="3402" cy="3325"/>
          </a:xfrm>
        </p:grpSpPr>
        <p:pic>
          <p:nvPicPr>
            <p:cNvPr id="28680" name="Picture 8"/>
            <p:cNvPicPr>
              <a:picLocks noChangeAspect="1" noChangeArrowheads="1"/>
            </p:cNvPicPr>
            <p:nvPr/>
          </p:nvPicPr>
          <p:blipFill>
            <a:blip r:embed="rId3">
              <a:extLst>
                <a:ext uri="{28A0092B-C50C-407E-A947-70E740481C1C}">
                  <a14:useLocalDpi xmlns:a14="http://schemas.microsoft.com/office/drawing/2010/main" val="0"/>
                </a:ext>
              </a:extLst>
            </a:blip>
            <a:srcRect l="20218" t="4713" r="24248" b="3683"/>
            <a:stretch>
              <a:fillRect/>
            </a:stretch>
          </p:blipFill>
          <p:spPr bwMode="auto">
            <a:xfrm>
              <a:off x="2245" y="1089"/>
              <a:ext cx="3402"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81"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 y="2886"/>
              <a:ext cx="852"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2" name="Group 127"/>
            <p:cNvGrpSpPr>
              <a:grpSpLocks/>
            </p:cNvGrpSpPr>
            <p:nvPr/>
          </p:nvGrpSpPr>
          <p:grpSpPr bwMode="auto">
            <a:xfrm rot="6673535">
              <a:off x="3911" y="950"/>
              <a:ext cx="363" cy="454"/>
              <a:chOff x="2352" y="432"/>
              <a:chExt cx="768" cy="1008"/>
            </a:xfrm>
          </p:grpSpPr>
          <p:sp>
            <p:nvSpPr>
              <p:cNvPr id="446592" name="AutoShape 128"/>
              <p:cNvSpPr>
                <a:spLocks noChangeAspect="1" noChangeArrowheads="1"/>
              </p:cNvSpPr>
              <p:nvPr/>
            </p:nvSpPr>
            <p:spPr bwMode="auto">
              <a:xfrm rot="2700000">
                <a:off x="2208" y="825"/>
                <a:ext cx="401" cy="57"/>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wrap="none" anchor="ctr"/>
              <a:lstStyle/>
              <a:p>
                <a:pPr>
                  <a:defRPr/>
                </a:pPr>
                <a:endParaRPr lang="zh-CN" altLang="en-US" sz="1200">
                  <a:latin typeface="Arial" charset="0"/>
                  <a:ea typeface="宋体" charset="-122"/>
                </a:endParaRPr>
              </a:p>
            </p:txBody>
          </p:sp>
          <p:sp>
            <p:nvSpPr>
              <p:cNvPr id="446593" name="AutoShape 129"/>
              <p:cNvSpPr>
                <a:spLocks noChangeAspect="1" noChangeArrowheads="1"/>
              </p:cNvSpPr>
              <p:nvPr/>
            </p:nvSpPr>
            <p:spPr bwMode="auto">
              <a:xfrm>
                <a:off x="2577" y="796"/>
                <a:ext cx="57" cy="666"/>
              </a:xfrm>
              <a:prstGeom prst="roundRect">
                <a:avLst>
                  <a:gd name="adj" fmla="val 50000"/>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594" name="AutoShape 130"/>
              <p:cNvSpPr>
                <a:spLocks noChangeAspect="1" noChangeArrowheads="1"/>
              </p:cNvSpPr>
              <p:nvPr/>
            </p:nvSpPr>
            <p:spPr bwMode="auto">
              <a:xfrm flipH="1">
                <a:off x="2654" y="935"/>
                <a:ext cx="57" cy="664"/>
              </a:xfrm>
              <a:prstGeom prst="roundRect">
                <a:avLst>
                  <a:gd name="adj" fmla="val 50000"/>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595" name="AutoShape 131"/>
              <p:cNvSpPr>
                <a:spLocks noChangeAspect="1" noChangeArrowheads="1"/>
              </p:cNvSpPr>
              <p:nvPr/>
            </p:nvSpPr>
            <p:spPr bwMode="auto">
              <a:xfrm rot="18900000" flipH="1">
                <a:off x="2560" y="782"/>
                <a:ext cx="401" cy="57"/>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596" name="AutoShape 132"/>
              <p:cNvSpPr>
                <a:spLocks noChangeAspect="1" noChangeArrowheads="1"/>
              </p:cNvSpPr>
              <p:nvPr/>
            </p:nvSpPr>
            <p:spPr bwMode="auto">
              <a:xfrm rot="18900000" flipH="1">
                <a:off x="2620" y="862"/>
                <a:ext cx="366" cy="57"/>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597" name="AutoShape 133"/>
              <p:cNvSpPr>
                <a:spLocks noChangeAspect="1" noChangeArrowheads="1"/>
              </p:cNvSpPr>
              <p:nvPr/>
            </p:nvSpPr>
            <p:spPr bwMode="auto">
              <a:xfrm rot="2700000">
                <a:off x="2178" y="814"/>
                <a:ext cx="368" cy="44"/>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wrap="none" anchor="ctr"/>
              <a:lstStyle/>
              <a:p>
                <a:pPr>
                  <a:defRPr/>
                </a:pPr>
                <a:endParaRPr lang="zh-CN" altLang="en-US" sz="1200">
                  <a:latin typeface="Arial" charset="0"/>
                  <a:ea typeface="宋体" charset="-122"/>
                </a:endParaRPr>
              </a:p>
            </p:txBody>
          </p:sp>
          <p:sp>
            <p:nvSpPr>
              <p:cNvPr id="28712" name="AutoShape 134"/>
              <p:cNvSpPr>
                <a:spLocks noChangeAspect="1" noChangeArrowheads="1"/>
              </p:cNvSpPr>
              <p:nvPr/>
            </p:nvSpPr>
            <p:spPr bwMode="auto">
              <a:xfrm rot="8100000">
                <a:off x="2424" y="798"/>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13" name="Line 135"/>
              <p:cNvSpPr>
                <a:spLocks noChangeShapeType="1"/>
              </p:cNvSpPr>
              <p:nvPr/>
            </p:nvSpPr>
            <p:spPr bwMode="auto">
              <a:xfrm flipV="1">
                <a:off x="2417" y="83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14" name="AutoShape 136"/>
              <p:cNvSpPr>
                <a:spLocks noChangeAspect="1" noChangeArrowheads="1"/>
              </p:cNvSpPr>
              <p:nvPr/>
            </p:nvSpPr>
            <p:spPr bwMode="auto">
              <a:xfrm rot="8100000">
                <a:off x="2539" y="592"/>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15" name="Line 137"/>
              <p:cNvSpPr>
                <a:spLocks noChangeShapeType="1"/>
              </p:cNvSpPr>
              <p:nvPr/>
            </p:nvSpPr>
            <p:spPr bwMode="auto">
              <a:xfrm flipV="1">
                <a:off x="2574" y="57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16" name="AutoShape 138"/>
              <p:cNvSpPr>
                <a:spLocks noChangeArrowheads="1"/>
              </p:cNvSpPr>
              <p:nvPr/>
            </p:nvSpPr>
            <p:spPr bwMode="auto">
              <a:xfrm>
                <a:off x="2591" y="502"/>
                <a:ext cx="65" cy="71"/>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17" name="AutoShape 139"/>
              <p:cNvSpPr>
                <a:spLocks noChangeArrowheads="1"/>
              </p:cNvSpPr>
              <p:nvPr/>
            </p:nvSpPr>
            <p:spPr bwMode="auto">
              <a:xfrm>
                <a:off x="2352" y="854"/>
                <a:ext cx="65" cy="70"/>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18" name="Line 140"/>
              <p:cNvSpPr>
                <a:spLocks noChangeShapeType="1"/>
              </p:cNvSpPr>
              <p:nvPr/>
            </p:nvSpPr>
            <p:spPr bwMode="auto">
              <a:xfrm>
                <a:off x="2874" y="573"/>
                <a:ext cx="17" cy="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19" name="AutoShape 141"/>
              <p:cNvSpPr>
                <a:spLocks noChangeAspect="1" noChangeArrowheads="1"/>
              </p:cNvSpPr>
              <p:nvPr/>
            </p:nvSpPr>
            <p:spPr bwMode="auto">
              <a:xfrm rot="2700000">
                <a:off x="2877" y="59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20" name="Line 142"/>
              <p:cNvSpPr>
                <a:spLocks noChangeShapeType="1"/>
              </p:cNvSpPr>
              <p:nvPr/>
            </p:nvSpPr>
            <p:spPr bwMode="auto">
              <a:xfrm>
                <a:off x="3037" y="836"/>
                <a:ext cx="18" cy="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721" name="AutoShape 143"/>
              <p:cNvSpPr>
                <a:spLocks noChangeAspect="1" noChangeArrowheads="1"/>
              </p:cNvSpPr>
              <p:nvPr/>
            </p:nvSpPr>
            <p:spPr bwMode="auto">
              <a:xfrm rot="2700000">
                <a:off x="2996" y="80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22" name="AutoShape 144"/>
              <p:cNvSpPr>
                <a:spLocks noChangeArrowheads="1"/>
              </p:cNvSpPr>
              <p:nvPr/>
            </p:nvSpPr>
            <p:spPr bwMode="auto">
              <a:xfrm>
                <a:off x="2808" y="502"/>
                <a:ext cx="66" cy="71"/>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23" name="AutoShape 145"/>
              <p:cNvSpPr>
                <a:spLocks noChangeArrowheads="1"/>
              </p:cNvSpPr>
              <p:nvPr/>
            </p:nvSpPr>
            <p:spPr bwMode="auto">
              <a:xfrm>
                <a:off x="3055" y="864"/>
                <a:ext cx="65" cy="70"/>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24" name="AutoShape 146"/>
              <p:cNvSpPr>
                <a:spLocks noChangeAspect="1" noChangeArrowheads="1"/>
              </p:cNvSpPr>
              <p:nvPr/>
            </p:nvSpPr>
            <p:spPr bwMode="auto">
              <a:xfrm>
                <a:off x="2736" y="965"/>
                <a:ext cx="52"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25" name="AutoShape 147"/>
              <p:cNvSpPr>
                <a:spLocks noChangeAspect="1" noChangeArrowheads="1"/>
              </p:cNvSpPr>
              <p:nvPr/>
            </p:nvSpPr>
            <p:spPr bwMode="auto">
              <a:xfrm>
                <a:off x="2736" y="1080"/>
                <a:ext cx="52"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26" name="AutoShape 148"/>
              <p:cNvSpPr>
                <a:spLocks noChangeAspect="1" noChangeArrowheads="1"/>
              </p:cNvSpPr>
              <p:nvPr/>
            </p:nvSpPr>
            <p:spPr bwMode="auto">
              <a:xfrm>
                <a:off x="2676" y="962"/>
                <a:ext cx="51"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27" name="AutoShape 149"/>
              <p:cNvSpPr>
                <a:spLocks noChangeAspect="1" noChangeArrowheads="1"/>
              </p:cNvSpPr>
              <p:nvPr/>
            </p:nvSpPr>
            <p:spPr bwMode="auto">
              <a:xfrm>
                <a:off x="2676" y="1087"/>
                <a:ext cx="51"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grpSp>
        <p:grpSp>
          <p:nvGrpSpPr>
            <p:cNvPr id="28683" name="Group 151"/>
            <p:cNvGrpSpPr>
              <a:grpSpLocks/>
            </p:cNvGrpSpPr>
            <p:nvPr/>
          </p:nvGrpSpPr>
          <p:grpSpPr bwMode="auto">
            <a:xfrm rot="6673535">
              <a:off x="2335" y="1571"/>
              <a:ext cx="363" cy="454"/>
              <a:chOff x="2352" y="432"/>
              <a:chExt cx="768" cy="1008"/>
            </a:xfrm>
          </p:grpSpPr>
          <p:sp>
            <p:nvSpPr>
              <p:cNvPr id="446616" name="AutoShape 152"/>
              <p:cNvSpPr>
                <a:spLocks noChangeAspect="1" noChangeArrowheads="1"/>
              </p:cNvSpPr>
              <p:nvPr/>
            </p:nvSpPr>
            <p:spPr bwMode="auto">
              <a:xfrm rot="2700000">
                <a:off x="2245" y="688"/>
                <a:ext cx="401" cy="57"/>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wrap="none" anchor="ctr"/>
              <a:lstStyle/>
              <a:p>
                <a:pPr>
                  <a:defRPr/>
                </a:pPr>
                <a:endParaRPr lang="zh-CN" altLang="en-US" sz="1200">
                  <a:latin typeface="Arial" charset="0"/>
                  <a:ea typeface="宋体" charset="-122"/>
                </a:endParaRPr>
              </a:p>
            </p:txBody>
          </p:sp>
          <p:sp>
            <p:nvSpPr>
              <p:cNvPr id="446617" name="AutoShape 153"/>
              <p:cNvSpPr>
                <a:spLocks noChangeAspect="1" noChangeArrowheads="1"/>
              </p:cNvSpPr>
              <p:nvPr/>
            </p:nvSpPr>
            <p:spPr bwMode="auto">
              <a:xfrm>
                <a:off x="2602" y="799"/>
                <a:ext cx="57" cy="664"/>
              </a:xfrm>
              <a:prstGeom prst="roundRect">
                <a:avLst>
                  <a:gd name="adj" fmla="val 50000"/>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618" name="AutoShape 154"/>
              <p:cNvSpPr>
                <a:spLocks noChangeAspect="1" noChangeArrowheads="1"/>
              </p:cNvSpPr>
              <p:nvPr/>
            </p:nvSpPr>
            <p:spPr bwMode="auto">
              <a:xfrm flipH="1">
                <a:off x="2757" y="788"/>
                <a:ext cx="57" cy="664"/>
              </a:xfrm>
              <a:prstGeom prst="roundRect">
                <a:avLst>
                  <a:gd name="adj" fmla="val 50000"/>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619" name="AutoShape 155"/>
              <p:cNvSpPr>
                <a:spLocks noChangeAspect="1" noChangeArrowheads="1"/>
              </p:cNvSpPr>
              <p:nvPr/>
            </p:nvSpPr>
            <p:spPr bwMode="auto">
              <a:xfrm rot="18900000" flipH="1">
                <a:off x="2605" y="747"/>
                <a:ext cx="401" cy="55"/>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620" name="AutoShape 156"/>
              <p:cNvSpPr>
                <a:spLocks noChangeAspect="1" noChangeArrowheads="1"/>
              </p:cNvSpPr>
              <p:nvPr/>
            </p:nvSpPr>
            <p:spPr bwMode="auto">
              <a:xfrm rot="18900000" flipH="1">
                <a:off x="2768" y="775"/>
                <a:ext cx="368" cy="55"/>
              </a:xfrm>
              <a:prstGeom prst="roundRect">
                <a:avLst>
                  <a:gd name="adj" fmla="val 44255"/>
                </a:avLst>
              </a:prstGeom>
              <a:gradFill rotWithShape="1">
                <a:gsLst>
                  <a:gs pos="0">
                    <a:schemeClr val="hlink"/>
                  </a:gs>
                  <a:gs pos="50000">
                    <a:srgbClr val="33CCCC"/>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200">
                  <a:latin typeface="Arial" charset="0"/>
                  <a:ea typeface="宋体" charset="-122"/>
                </a:endParaRPr>
              </a:p>
            </p:txBody>
          </p:sp>
          <p:sp>
            <p:nvSpPr>
              <p:cNvPr id="446621" name="AutoShape 157"/>
              <p:cNvSpPr>
                <a:spLocks noChangeAspect="1" noChangeArrowheads="1"/>
              </p:cNvSpPr>
              <p:nvPr/>
            </p:nvSpPr>
            <p:spPr bwMode="auto">
              <a:xfrm rot="2700000">
                <a:off x="2162" y="806"/>
                <a:ext cx="368" cy="55"/>
              </a:xfrm>
              <a:prstGeom prst="roundRect">
                <a:avLst>
                  <a:gd name="adj" fmla="val 44255"/>
                </a:avLst>
              </a:prstGeom>
              <a:gradFill rotWithShape="1">
                <a:gsLst>
                  <a:gs pos="0">
                    <a:schemeClr val="hlink"/>
                  </a:gs>
                  <a:gs pos="50000">
                    <a:srgbClr val="33CCCC"/>
                  </a:gs>
                  <a:gs pos="100000">
                    <a:schemeClr val="hlink"/>
                  </a:gs>
                </a:gsLst>
                <a:lin ang="5400000" scaled="1"/>
              </a:gradFill>
              <a:ln w="9525">
                <a:noFill/>
                <a:round/>
                <a:headEnd/>
                <a:tailEnd/>
              </a:ln>
            </p:spPr>
            <p:txBody>
              <a:bodyPr rot="10800000" wrap="none" anchor="ctr"/>
              <a:lstStyle/>
              <a:p>
                <a:pPr>
                  <a:defRPr/>
                </a:pPr>
                <a:endParaRPr lang="zh-CN" altLang="en-US" sz="1200">
                  <a:latin typeface="Arial" charset="0"/>
                  <a:ea typeface="宋体" charset="-122"/>
                </a:endParaRPr>
              </a:p>
            </p:txBody>
          </p:sp>
          <p:sp>
            <p:nvSpPr>
              <p:cNvPr id="28690" name="AutoShape 158"/>
              <p:cNvSpPr>
                <a:spLocks noChangeAspect="1" noChangeArrowheads="1"/>
              </p:cNvSpPr>
              <p:nvPr/>
            </p:nvSpPr>
            <p:spPr bwMode="auto">
              <a:xfrm rot="8100000">
                <a:off x="2424" y="798"/>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691" name="Line 159"/>
              <p:cNvSpPr>
                <a:spLocks noChangeShapeType="1"/>
              </p:cNvSpPr>
              <p:nvPr/>
            </p:nvSpPr>
            <p:spPr bwMode="auto">
              <a:xfrm flipV="1">
                <a:off x="2417" y="83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2" name="AutoShape 160"/>
              <p:cNvSpPr>
                <a:spLocks noChangeAspect="1" noChangeArrowheads="1"/>
              </p:cNvSpPr>
              <p:nvPr/>
            </p:nvSpPr>
            <p:spPr bwMode="auto">
              <a:xfrm rot="8100000">
                <a:off x="2539" y="592"/>
                <a:ext cx="46" cy="40"/>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693" name="Line 161"/>
              <p:cNvSpPr>
                <a:spLocks noChangeShapeType="1"/>
              </p:cNvSpPr>
              <p:nvPr/>
            </p:nvSpPr>
            <p:spPr bwMode="auto">
              <a:xfrm flipV="1">
                <a:off x="2574" y="573"/>
                <a:ext cx="17"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4" name="AutoShape 162"/>
              <p:cNvSpPr>
                <a:spLocks noChangeArrowheads="1"/>
              </p:cNvSpPr>
              <p:nvPr/>
            </p:nvSpPr>
            <p:spPr bwMode="auto">
              <a:xfrm>
                <a:off x="2591" y="502"/>
                <a:ext cx="65" cy="71"/>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695" name="AutoShape 163"/>
              <p:cNvSpPr>
                <a:spLocks noChangeArrowheads="1"/>
              </p:cNvSpPr>
              <p:nvPr/>
            </p:nvSpPr>
            <p:spPr bwMode="auto">
              <a:xfrm>
                <a:off x="2352" y="854"/>
                <a:ext cx="65" cy="70"/>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696" name="Line 164"/>
              <p:cNvSpPr>
                <a:spLocks noChangeShapeType="1"/>
              </p:cNvSpPr>
              <p:nvPr/>
            </p:nvSpPr>
            <p:spPr bwMode="auto">
              <a:xfrm>
                <a:off x="2874" y="573"/>
                <a:ext cx="17" cy="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7" name="AutoShape 165"/>
              <p:cNvSpPr>
                <a:spLocks noChangeAspect="1" noChangeArrowheads="1"/>
              </p:cNvSpPr>
              <p:nvPr/>
            </p:nvSpPr>
            <p:spPr bwMode="auto">
              <a:xfrm rot="2700000">
                <a:off x="2877" y="59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698" name="Line 166"/>
              <p:cNvSpPr>
                <a:spLocks noChangeShapeType="1"/>
              </p:cNvSpPr>
              <p:nvPr/>
            </p:nvSpPr>
            <p:spPr bwMode="auto">
              <a:xfrm>
                <a:off x="3037" y="836"/>
                <a:ext cx="18" cy="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8699" name="AutoShape 167"/>
              <p:cNvSpPr>
                <a:spLocks noChangeAspect="1" noChangeArrowheads="1"/>
              </p:cNvSpPr>
              <p:nvPr/>
            </p:nvSpPr>
            <p:spPr bwMode="auto">
              <a:xfrm rot="2700000">
                <a:off x="2996" y="804"/>
                <a:ext cx="52" cy="2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00" name="AutoShape 168"/>
              <p:cNvSpPr>
                <a:spLocks noChangeArrowheads="1"/>
              </p:cNvSpPr>
              <p:nvPr/>
            </p:nvSpPr>
            <p:spPr bwMode="auto">
              <a:xfrm>
                <a:off x="2808" y="502"/>
                <a:ext cx="66" cy="71"/>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01" name="AutoShape 169"/>
              <p:cNvSpPr>
                <a:spLocks noChangeArrowheads="1"/>
              </p:cNvSpPr>
              <p:nvPr/>
            </p:nvSpPr>
            <p:spPr bwMode="auto">
              <a:xfrm>
                <a:off x="3055" y="864"/>
                <a:ext cx="65" cy="70"/>
              </a:xfrm>
              <a:prstGeom prst="star16">
                <a:avLst>
                  <a:gd name="adj" fmla="val 37500"/>
                </a:avLst>
              </a:prstGeom>
              <a:solidFill>
                <a:schemeClr val="bg1"/>
              </a:solidFill>
              <a:ln w="57150" algn="ctr">
                <a:solidFill>
                  <a:srgbClr val="800000"/>
                </a:solidFill>
                <a:miter lim="800000"/>
                <a:headEnd/>
                <a:tailEnd/>
              </a:ln>
            </p:spPr>
            <p:txBody>
              <a:bodyPr rot="10800000" vert="eaVert"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gn="ctr"/>
                <a:endParaRPr lang="zh-CN" altLang="en-US" sz="1050">
                  <a:solidFill>
                    <a:srgbClr val="009900"/>
                  </a:solidFill>
                  <a:latin typeface="Arial" panose="020B0604020202020204" pitchFamily="34" charset="0"/>
                  <a:cs typeface="Arial" panose="020B0604020202020204" pitchFamily="34" charset="0"/>
                </a:endParaRPr>
              </a:p>
            </p:txBody>
          </p:sp>
          <p:sp>
            <p:nvSpPr>
              <p:cNvPr id="28702" name="AutoShape 170"/>
              <p:cNvSpPr>
                <a:spLocks noChangeAspect="1" noChangeArrowheads="1"/>
              </p:cNvSpPr>
              <p:nvPr/>
            </p:nvSpPr>
            <p:spPr bwMode="auto">
              <a:xfrm>
                <a:off x="2736" y="965"/>
                <a:ext cx="52"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03" name="AutoShape 171"/>
              <p:cNvSpPr>
                <a:spLocks noChangeAspect="1" noChangeArrowheads="1"/>
              </p:cNvSpPr>
              <p:nvPr/>
            </p:nvSpPr>
            <p:spPr bwMode="auto">
              <a:xfrm>
                <a:off x="2736" y="1080"/>
                <a:ext cx="52"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04" name="AutoShape 172"/>
              <p:cNvSpPr>
                <a:spLocks noChangeAspect="1" noChangeArrowheads="1"/>
              </p:cNvSpPr>
              <p:nvPr/>
            </p:nvSpPr>
            <p:spPr bwMode="auto">
              <a:xfrm>
                <a:off x="2676" y="962"/>
                <a:ext cx="51" cy="49"/>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28705" name="AutoShape 173"/>
              <p:cNvSpPr>
                <a:spLocks noChangeAspect="1" noChangeArrowheads="1"/>
              </p:cNvSpPr>
              <p:nvPr/>
            </p:nvSpPr>
            <p:spPr bwMode="auto">
              <a:xfrm>
                <a:off x="2676" y="1087"/>
                <a:ext cx="51" cy="48"/>
              </a:xfrm>
              <a:prstGeom prst="roundRect">
                <a:avLst>
                  <a:gd name="adj" fmla="val 16667"/>
                </a:avLst>
              </a:prstGeom>
              <a:gradFill rotWithShape="1">
                <a:gsLst>
                  <a:gs pos="0">
                    <a:srgbClr val="FF66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grpSp>
      </p:gr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14</a:t>
            </a:fld>
            <a:endParaRPr lang="zh-CN" altLang="en-US" dirty="0"/>
          </a:p>
        </p:txBody>
      </p:sp>
    </p:spTree>
    <p:extLst>
      <p:ext uri="{BB962C8B-B14F-4D97-AF65-F5344CB8AC3E}">
        <p14:creationId xmlns:p14="http://schemas.microsoft.com/office/powerpoint/2010/main" val="271214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bwMode="auto">
          <a:xfrm>
            <a:off x="251520" y="509291"/>
            <a:ext cx="6172200" cy="321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zh-CN" dirty="0" smtClean="0"/>
              <a:t>RC48</a:t>
            </a:r>
            <a:r>
              <a:rPr lang="zh-CN" altLang="en-US" dirty="0" smtClean="0"/>
              <a:t>对人胃癌</a:t>
            </a:r>
            <a:r>
              <a:rPr lang="en-US" altLang="zh-CN" dirty="0" smtClean="0"/>
              <a:t>NCI-N87</a:t>
            </a:r>
            <a:r>
              <a:rPr lang="zh-CN" altLang="en-US" dirty="0" smtClean="0"/>
              <a:t>移植瘤的抑制作用显著</a:t>
            </a:r>
          </a:p>
        </p:txBody>
      </p:sp>
      <p:grpSp>
        <p:nvGrpSpPr>
          <p:cNvPr id="29700" name="Group 5"/>
          <p:cNvGrpSpPr>
            <a:grpSpLocks/>
          </p:cNvGrpSpPr>
          <p:nvPr/>
        </p:nvGrpSpPr>
        <p:grpSpPr bwMode="auto">
          <a:xfrm>
            <a:off x="275332" y="953865"/>
            <a:ext cx="6048375" cy="3883471"/>
            <a:chOff x="2835" y="527"/>
            <a:chExt cx="2676" cy="2227"/>
          </a:xfrm>
        </p:grpSpPr>
        <p:pic>
          <p:nvPicPr>
            <p:cNvPr id="29704" name="Picture 6" descr="未标题-2 拷贝"/>
            <p:cNvPicPr>
              <a:picLocks noChangeAspect="1" noChangeArrowheads="1"/>
            </p:cNvPicPr>
            <p:nvPr/>
          </p:nvPicPr>
          <p:blipFill>
            <a:blip r:embed="rId2">
              <a:extLst>
                <a:ext uri="{28A0092B-C50C-407E-A947-70E740481C1C}">
                  <a14:useLocalDpi xmlns:a14="http://schemas.microsoft.com/office/drawing/2010/main" val="0"/>
                </a:ext>
              </a:extLst>
            </a:blip>
            <a:srcRect t="7520"/>
            <a:stretch>
              <a:fillRect/>
            </a:stretch>
          </p:blipFill>
          <p:spPr bwMode="grayWhite">
            <a:xfrm>
              <a:off x="2835" y="527"/>
              <a:ext cx="2676" cy="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grayWhite">
            <a:xfrm>
              <a:off x="3540" y="1389"/>
              <a:ext cx="1411" cy="596"/>
            </a:xfrm>
            <a:prstGeom prst="rect">
              <a:avLst/>
            </a:prstGeom>
            <a:noFill/>
            <a:ln w="28575">
              <a:solidFill>
                <a:srgbClr val="C00000"/>
              </a:solidFill>
              <a:miter lim="800000"/>
              <a:headEnd/>
              <a:tailEnd/>
            </a:ln>
            <a:effectLst/>
          </p:spPr>
          <p:txBody>
            <a:bodyPr wrap="none" anchor="ctr"/>
            <a:lstStyle/>
            <a:p>
              <a:pPr>
                <a:defRPr/>
              </a:pPr>
              <a:endParaRPr lang="zh-CN" altLang="en-US" sz="12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29706" name="Line 8"/>
            <p:cNvSpPr>
              <a:spLocks noChangeShapeType="1"/>
            </p:cNvSpPr>
            <p:nvPr/>
          </p:nvSpPr>
          <p:spPr bwMode="grayWhite">
            <a:xfrm>
              <a:off x="3696" y="1933"/>
              <a:ext cx="1208"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29707" name="Line 9"/>
            <p:cNvSpPr>
              <a:spLocks noChangeShapeType="1"/>
            </p:cNvSpPr>
            <p:nvPr/>
          </p:nvSpPr>
          <p:spPr bwMode="grayWhite">
            <a:xfrm>
              <a:off x="3833" y="1706"/>
              <a:ext cx="961"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grpSp>
      <p:sp>
        <p:nvSpPr>
          <p:cNvPr id="29702" name="右箭头 15"/>
          <p:cNvSpPr>
            <a:spLocks noChangeArrowheads="1"/>
          </p:cNvSpPr>
          <p:nvPr/>
        </p:nvSpPr>
        <p:spPr bwMode="auto">
          <a:xfrm>
            <a:off x="6539992" y="3165873"/>
            <a:ext cx="270272" cy="215503"/>
          </a:xfrm>
          <a:prstGeom prst="rightArrow">
            <a:avLst>
              <a:gd name="adj1" fmla="val 50000"/>
              <a:gd name="adj2" fmla="val 50166"/>
            </a:avLst>
          </a:prstGeom>
          <a:solidFill>
            <a:schemeClr val="accent1"/>
          </a:solidFill>
          <a:ln w="9525" algn="ctr">
            <a:solidFill>
              <a:schemeClr val="tx1"/>
            </a:solidFill>
            <a:round/>
            <a:headEnd/>
            <a:tailEnd/>
          </a:ln>
        </p:spPr>
        <p:txBody>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200">
              <a:latin typeface="Arial" panose="020B0604020202020204" pitchFamily="34" charset="0"/>
            </a:endParaRPr>
          </a:p>
        </p:txBody>
      </p:sp>
      <p:sp>
        <p:nvSpPr>
          <p:cNvPr id="17" name="TextBox 16"/>
          <p:cNvSpPr txBox="1"/>
          <p:nvPr/>
        </p:nvSpPr>
        <p:spPr>
          <a:xfrm>
            <a:off x="6654895" y="2895601"/>
            <a:ext cx="392415" cy="917972"/>
          </a:xfrm>
          <a:prstGeom prst="rect">
            <a:avLst/>
          </a:prstGeom>
          <a:noFill/>
        </p:spPr>
        <p:txBody>
          <a:bodyPr vert="eaVert">
            <a:spAutoFit/>
          </a:bodyPr>
          <a:lstStyle/>
          <a:p>
            <a:pPr>
              <a:defRPr/>
            </a:pPr>
            <a:r>
              <a:rPr lang="zh-CN" altLang="en-US" sz="1350" dirty="0">
                <a:solidFill>
                  <a:schemeClr val="bg1">
                    <a:lumMod val="60000"/>
                    <a:lumOff val="40000"/>
                  </a:schemeClr>
                </a:solidFill>
                <a:latin typeface="Arial" pitchFamily="34" charset="0"/>
              </a:rPr>
              <a:t>完全消失</a:t>
            </a:r>
          </a:p>
        </p:txBody>
      </p:sp>
      <p:sp>
        <p:nvSpPr>
          <p:cNvPr id="12" name="TextBox 16"/>
          <p:cNvSpPr txBox="1"/>
          <p:nvPr/>
        </p:nvSpPr>
        <p:spPr>
          <a:xfrm>
            <a:off x="6856289" y="2787947"/>
            <a:ext cx="492443" cy="1223963"/>
          </a:xfrm>
          <a:prstGeom prst="rect">
            <a:avLst/>
          </a:prstGeom>
          <a:noFill/>
        </p:spPr>
        <p:txBody>
          <a:bodyPr vert="eaVert">
            <a:spAutoFit/>
          </a:bodyPr>
          <a:lstStyle/>
          <a:p>
            <a:pPr>
              <a:defRPr/>
            </a:pPr>
            <a:r>
              <a:rPr lang="zh-CN" altLang="en-US" sz="2000" b="1" dirty="0">
                <a:solidFill>
                  <a:schemeClr val="bg2">
                    <a:lumMod val="50000"/>
                  </a:schemeClr>
                </a:solidFill>
                <a:latin typeface="Arial" pitchFamily="34" charset="0"/>
              </a:rPr>
              <a:t>完全消失</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15</a:t>
            </a:fld>
            <a:endParaRPr lang="zh-CN" altLang="en-US" dirty="0"/>
          </a:p>
        </p:txBody>
      </p:sp>
      <p:sp>
        <p:nvSpPr>
          <p:cNvPr id="13" name="Rectangle 4"/>
          <p:cNvSpPr>
            <a:spLocks noChangeArrowheads="1"/>
          </p:cNvSpPr>
          <p:nvPr/>
        </p:nvSpPr>
        <p:spPr bwMode="auto">
          <a:xfrm>
            <a:off x="179512" y="-20538"/>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RC-48</a:t>
            </a:r>
            <a:endParaRPr lang="zh-CN" altLang="en-US" sz="2400" b="1" dirty="0">
              <a:solidFill>
                <a:schemeClr val="accent1"/>
              </a:solidFill>
              <a:latin typeface="宋体" panose="02010600030101010101" pitchFamily="2" charset="-122"/>
            </a:endParaRPr>
          </a:p>
        </p:txBody>
      </p:sp>
    </p:spTree>
    <p:extLst>
      <p:ext uri="{BB962C8B-B14F-4D97-AF65-F5344CB8AC3E}">
        <p14:creationId xmlns:p14="http://schemas.microsoft.com/office/powerpoint/2010/main" val="155918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512" y="428740"/>
            <a:ext cx="6172200" cy="669131"/>
          </a:xfrm>
        </p:spPr>
        <p:txBody>
          <a:bodyPr/>
          <a:lstStyle/>
          <a:p>
            <a:pPr eaLnBrk="1" hangingPunct="1"/>
            <a:r>
              <a:rPr lang="en-US" altLang="zh-CN" dirty="0" smtClean="0"/>
              <a:t>RC48 </a:t>
            </a:r>
            <a:r>
              <a:rPr lang="zh-CN" altLang="en-US" dirty="0" smtClean="0"/>
              <a:t>对人乳腺癌</a:t>
            </a:r>
            <a:r>
              <a:rPr lang="en-US" altLang="zh-CN" dirty="0" smtClean="0"/>
              <a:t>BT-474</a:t>
            </a:r>
            <a:r>
              <a:rPr lang="zh-CN" altLang="en-US" dirty="0" smtClean="0"/>
              <a:t>移植瘤的抑制作用显著</a:t>
            </a:r>
          </a:p>
        </p:txBody>
      </p:sp>
      <p:sp>
        <p:nvSpPr>
          <p:cNvPr id="33796" name="Rectangle 4"/>
          <p:cNvSpPr>
            <a:spLocks noChangeArrowheads="1"/>
          </p:cNvSpPr>
          <p:nvPr/>
        </p:nvSpPr>
        <p:spPr bwMode="auto">
          <a:xfrm>
            <a:off x="179512" y="-20538"/>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RC-48</a:t>
            </a:r>
            <a:endParaRPr lang="zh-CN" altLang="en-US" sz="2400" b="1" dirty="0">
              <a:solidFill>
                <a:schemeClr val="accent1"/>
              </a:solidFill>
              <a:latin typeface="宋体" panose="02010600030101010101" pitchFamily="2" charset="-122"/>
            </a:endParaRPr>
          </a:p>
        </p:txBody>
      </p:sp>
      <p:grpSp>
        <p:nvGrpSpPr>
          <p:cNvPr id="33797" name="Group 6"/>
          <p:cNvGrpSpPr>
            <a:grpSpLocks/>
          </p:cNvGrpSpPr>
          <p:nvPr/>
        </p:nvGrpSpPr>
        <p:grpSpPr bwMode="auto">
          <a:xfrm>
            <a:off x="295002" y="790552"/>
            <a:ext cx="5941219" cy="4064948"/>
            <a:chOff x="295" y="2251"/>
            <a:chExt cx="2494" cy="2404"/>
          </a:xfrm>
        </p:grpSpPr>
        <p:pic>
          <p:nvPicPr>
            <p:cNvPr id="33798" name="Picture 5" descr="未标题-1 拷贝"/>
            <p:cNvPicPr>
              <a:picLocks noChangeAspect="1" noChangeArrowheads="1"/>
            </p:cNvPicPr>
            <p:nvPr/>
          </p:nvPicPr>
          <p:blipFill>
            <a:blip r:embed="rId2">
              <a:extLst>
                <a:ext uri="{28A0092B-C50C-407E-A947-70E740481C1C}">
                  <a14:useLocalDpi xmlns:a14="http://schemas.microsoft.com/office/drawing/2010/main" val="0"/>
                </a:ext>
              </a:extLst>
            </a:blip>
            <a:srcRect l="9998" t="7726" r="8003"/>
            <a:stretch>
              <a:fillRect/>
            </a:stretch>
          </p:blipFill>
          <p:spPr bwMode="auto">
            <a:xfrm>
              <a:off x="295" y="2251"/>
              <a:ext cx="2494" cy="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0"/>
            <p:cNvSpPr txBox="1">
              <a:spLocks noChangeArrowheads="1"/>
            </p:cNvSpPr>
            <p:nvPr/>
          </p:nvSpPr>
          <p:spPr bwMode="auto">
            <a:xfrm>
              <a:off x="2290" y="2432"/>
              <a:ext cx="1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ClrTx/>
                <a:buFontTx/>
                <a:buNone/>
              </a:pPr>
              <a:endParaRPr lang="zh-CN" altLang="en-US" sz="1200">
                <a:latin typeface="Arial" panose="020B0604020202020204" pitchFamily="34" charset="0"/>
              </a:endParaRPr>
            </a:p>
          </p:txBody>
        </p:sp>
        <p:sp>
          <p:nvSpPr>
            <p:cNvPr id="12" name="TextBox 11"/>
            <p:cNvSpPr txBox="1"/>
            <p:nvPr/>
          </p:nvSpPr>
          <p:spPr>
            <a:xfrm>
              <a:off x="2290" y="3158"/>
              <a:ext cx="499" cy="133"/>
            </a:xfrm>
            <a:prstGeom prst="rect">
              <a:avLst/>
            </a:prstGeom>
            <a:noFill/>
          </p:spPr>
          <p:txBody>
            <a:bodyPr>
              <a:spAutoFit/>
            </a:bodyPr>
            <a:lstStyle/>
            <a:p>
              <a:pPr>
                <a:defRPr/>
              </a:pPr>
              <a:r>
                <a:rPr lang="en-US" altLang="zh-CN" sz="788" b="1" dirty="0">
                  <a:solidFill>
                    <a:schemeClr val="bg1"/>
                  </a:solidFill>
                  <a:latin typeface="Times New Roman" pitchFamily="18" charset="0"/>
                  <a:cs typeface="Times New Roman" pitchFamily="18" charset="0"/>
                </a:rPr>
                <a:t>0.5mg/kg</a:t>
              </a:r>
              <a:endParaRPr lang="zh-CN" altLang="en-US" sz="788" b="1" dirty="0">
                <a:solidFill>
                  <a:schemeClr val="bg1"/>
                </a:solidFill>
                <a:latin typeface="Times New Roman" pitchFamily="18" charset="0"/>
                <a:cs typeface="Times New Roman" pitchFamily="18" charset="0"/>
              </a:endParaRPr>
            </a:p>
          </p:txBody>
        </p:sp>
        <p:sp>
          <p:nvSpPr>
            <p:cNvPr id="13" name="TextBox 12"/>
            <p:cNvSpPr txBox="1"/>
            <p:nvPr/>
          </p:nvSpPr>
          <p:spPr>
            <a:xfrm>
              <a:off x="2290" y="3430"/>
              <a:ext cx="499" cy="133"/>
            </a:xfrm>
            <a:prstGeom prst="rect">
              <a:avLst/>
            </a:prstGeom>
            <a:noFill/>
          </p:spPr>
          <p:txBody>
            <a:bodyPr>
              <a:spAutoFit/>
            </a:bodyPr>
            <a:lstStyle/>
            <a:p>
              <a:pPr>
                <a:defRPr/>
              </a:pPr>
              <a:r>
                <a:rPr lang="en-US" altLang="zh-CN" sz="788" b="1" dirty="0">
                  <a:solidFill>
                    <a:schemeClr val="bg1"/>
                  </a:solidFill>
                  <a:latin typeface="Times New Roman" pitchFamily="18" charset="0"/>
                  <a:cs typeface="Times New Roman" pitchFamily="18" charset="0"/>
                </a:rPr>
                <a:t>1.5mg/kg</a:t>
              </a:r>
              <a:endParaRPr lang="zh-CN" altLang="en-US" sz="788" b="1" dirty="0">
                <a:solidFill>
                  <a:schemeClr val="bg1"/>
                </a:solidFill>
                <a:latin typeface="Times New Roman" pitchFamily="18" charset="0"/>
                <a:cs typeface="Times New Roman" pitchFamily="18" charset="0"/>
              </a:endParaRPr>
            </a:p>
          </p:txBody>
        </p:sp>
        <p:sp>
          <p:nvSpPr>
            <p:cNvPr id="14" name="TextBox 13"/>
            <p:cNvSpPr txBox="1"/>
            <p:nvPr/>
          </p:nvSpPr>
          <p:spPr>
            <a:xfrm>
              <a:off x="2290" y="3633"/>
              <a:ext cx="499" cy="133"/>
            </a:xfrm>
            <a:prstGeom prst="rect">
              <a:avLst/>
            </a:prstGeom>
            <a:noFill/>
          </p:spPr>
          <p:txBody>
            <a:bodyPr>
              <a:spAutoFit/>
            </a:bodyPr>
            <a:lstStyle/>
            <a:p>
              <a:pPr>
                <a:defRPr/>
              </a:pPr>
              <a:r>
                <a:rPr lang="en-US" altLang="zh-CN" sz="788" b="1" dirty="0">
                  <a:solidFill>
                    <a:srgbClr val="C00000"/>
                  </a:solidFill>
                  <a:latin typeface="Times New Roman" pitchFamily="18" charset="0"/>
                  <a:cs typeface="Times New Roman" pitchFamily="18" charset="0"/>
                </a:rPr>
                <a:t>5mg/kg</a:t>
              </a:r>
              <a:endParaRPr lang="zh-CN" altLang="en-US" sz="788" b="1" dirty="0">
                <a:solidFill>
                  <a:srgbClr val="C00000"/>
                </a:solidFill>
                <a:latin typeface="Times New Roman" pitchFamily="18" charset="0"/>
                <a:cs typeface="Times New Roman" pitchFamily="18" charset="0"/>
              </a:endParaRPr>
            </a:p>
          </p:txBody>
        </p:sp>
        <p:sp>
          <p:nvSpPr>
            <p:cNvPr id="15" name="TextBox 14"/>
            <p:cNvSpPr txBox="1"/>
            <p:nvPr/>
          </p:nvSpPr>
          <p:spPr>
            <a:xfrm>
              <a:off x="2290" y="3860"/>
              <a:ext cx="499" cy="133"/>
            </a:xfrm>
            <a:prstGeom prst="rect">
              <a:avLst/>
            </a:prstGeom>
            <a:noFill/>
          </p:spPr>
          <p:txBody>
            <a:bodyPr>
              <a:spAutoFit/>
            </a:bodyPr>
            <a:lstStyle/>
            <a:p>
              <a:pPr>
                <a:defRPr/>
              </a:pPr>
              <a:r>
                <a:rPr lang="en-US" altLang="zh-CN" sz="788" b="1" dirty="0">
                  <a:solidFill>
                    <a:schemeClr val="bg1"/>
                  </a:solidFill>
                  <a:latin typeface="Times New Roman" pitchFamily="18" charset="0"/>
                  <a:cs typeface="Times New Roman" pitchFamily="18" charset="0"/>
                </a:rPr>
                <a:t>10mg/kg</a:t>
              </a:r>
              <a:endParaRPr lang="zh-CN" altLang="en-US" sz="788" b="1" dirty="0">
                <a:solidFill>
                  <a:schemeClr val="bg1"/>
                </a:solidFill>
                <a:latin typeface="Times New Roman" pitchFamily="18" charset="0"/>
                <a:cs typeface="Times New Roman" pitchFamily="18" charset="0"/>
              </a:endParaRPr>
            </a:p>
          </p:txBody>
        </p:sp>
        <p:sp>
          <p:nvSpPr>
            <p:cNvPr id="16" name="TextBox 15"/>
            <p:cNvSpPr txBox="1"/>
            <p:nvPr/>
          </p:nvSpPr>
          <p:spPr>
            <a:xfrm>
              <a:off x="2290" y="4156"/>
              <a:ext cx="499" cy="133"/>
            </a:xfrm>
            <a:prstGeom prst="rect">
              <a:avLst/>
            </a:prstGeom>
            <a:noFill/>
          </p:spPr>
          <p:txBody>
            <a:bodyPr>
              <a:spAutoFit/>
            </a:bodyPr>
            <a:lstStyle/>
            <a:p>
              <a:pPr>
                <a:defRPr/>
              </a:pPr>
              <a:r>
                <a:rPr lang="en-US" altLang="zh-CN" sz="788" b="1" dirty="0">
                  <a:solidFill>
                    <a:schemeClr val="bg1"/>
                  </a:solidFill>
                  <a:latin typeface="Times New Roman" pitchFamily="18" charset="0"/>
                  <a:cs typeface="Times New Roman" pitchFamily="18" charset="0"/>
                </a:rPr>
                <a:t>200mg/kg</a:t>
              </a:r>
              <a:endParaRPr lang="zh-CN" altLang="en-US" sz="788" b="1" dirty="0">
                <a:solidFill>
                  <a:schemeClr val="bg1"/>
                </a:solidFill>
                <a:latin typeface="Times New Roman" pitchFamily="18" charset="0"/>
                <a:cs typeface="Times New Roman" pitchFamily="18" charset="0"/>
              </a:endParaRPr>
            </a:p>
          </p:txBody>
        </p:sp>
        <p:sp>
          <p:nvSpPr>
            <p:cNvPr id="33805" name="矩形 16"/>
            <p:cNvSpPr>
              <a:spLocks noChangeArrowheads="1"/>
            </p:cNvSpPr>
            <p:nvPr/>
          </p:nvSpPr>
          <p:spPr bwMode="auto">
            <a:xfrm>
              <a:off x="385" y="3611"/>
              <a:ext cx="2314" cy="182"/>
            </a:xfrm>
            <a:prstGeom prst="rect">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ClrTx/>
                <a:buFontTx/>
                <a:buNone/>
              </a:pPr>
              <a:endParaRPr lang="zh-CN" altLang="en-US" sz="1200">
                <a:latin typeface="Arial" panose="020B0604020202020204" pitchFamily="34" charset="0"/>
              </a:endParaRPr>
            </a:p>
          </p:txBody>
        </p:sp>
      </p:gr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16</a:t>
            </a:fld>
            <a:endParaRPr lang="zh-CN" altLang="en-US" dirty="0"/>
          </a:p>
        </p:txBody>
      </p:sp>
    </p:spTree>
    <p:extLst>
      <p:ext uri="{BB962C8B-B14F-4D97-AF65-F5344CB8AC3E}">
        <p14:creationId xmlns:p14="http://schemas.microsoft.com/office/powerpoint/2010/main" val="42140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13184" y="205979"/>
            <a:ext cx="7787208" cy="857250"/>
          </a:xfrm>
        </p:spPr>
        <p:txBody>
          <a:bodyPr/>
          <a:lstStyle/>
          <a:p>
            <a:pPr eaLnBrk="1" hangingPunct="1"/>
            <a:r>
              <a:rPr lang="zh-CN" altLang="en-US" dirty="0" smtClean="0">
                <a:solidFill>
                  <a:schemeClr val="accent1"/>
                </a:solidFill>
                <a:latin typeface="宋体" panose="02010600030101010101" pitchFamily="2" charset="-122"/>
                <a:cs typeface="Arial" panose="020B0604020202020204" pitchFamily="34" charset="0"/>
              </a:rPr>
              <a:t>重点发展自主创新的</a:t>
            </a:r>
            <a:r>
              <a:rPr lang="en-US" altLang="zh-CN" dirty="0" smtClean="0">
                <a:solidFill>
                  <a:schemeClr val="accent1"/>
                </a:solidFill>
                <a:latin typeface="宋体" panose="02010600030101010101" pitchFamily="2" charset="-122"/>
                <a:cs typeface="Arial" panose="020B0604020202020204" pitchFamily="34" charset="0"/>
              </a:rPr>
              <a:t>ADC</a:t>
            </a:r>
            <a:r>
              <a:rPr lang="zh-CN" altLang="en-US" dirty="0" smtClean="0">
                <a:solidFill>
                  <a:schemeClr val="accent1"/>
                </a:solidFill>
                <a:latin typeface="宋体" panose="02010600030101010101" pitchFamily="2" charset="-122"/>
                <a:cs typeface="Arial" panose="020B0604020202020204" pitchFamily="34" charset="0"/>
              </a:rPr>
              <a:t>新药</a:t>
            </a:r>
          </a:p>
        </p:txBody>
      </p:sp>
      <p:sp>
        <p:nvSpPr>
          <p:cNvPr id="34820" name="Rectangle 3"/>
          <p:cNvSpPr>
            <a:spLocks noGrp="1" noChangeArrowheads="1"/>
          </p:cNvSpPr>
          <p:nvPr>
            <p:ph type="body" idx="1"/>
          </p:nvPr>
        </p:nvSpPr>
        <p:spPr>
          <a:xfrm>
            <a:off x="342512" y="1289447"/>
            <a:ext cx="6515100" cy="3394472"/>
          </a:xfrm>
        </p:spPr>
        <p:txBody>
          <a:bodyPr/>
          <a:lstStyle/>
          <a:p>
            <a:pPr eaLnBrk="1" hangingPunct="1">
              <a:lnSpc>
                <a:spcPct val="200000"/>
              </a:lnSpc>
            </a:pPr>
            <a:r>
              <a:rPr lang="en-US" altLang="zh-CN" dirty="0" smtClean="0"/>
              <a:t> </a:t>
            </a:r>
            <a:r>
              <a:rPr lang="en-US" altLang="zh-CN" b="1" dirty="0" smtClean="0"/>
              <a:t>RC-48</a:t>
            </a:r>
            <a:r>
              <a:rPr lang="zh-CN" altLang="en-US" b="1" dirty="0" smtClean="0"/>
              <a:t>： 乳腺癌、胃癌、食道癌、卵巢癌、肺癌等</a:t>
            </a:r>
          </a:p>
          <a:p>
            <a:pPr eaLnBrk="1" hangingPunct="1">
              <a:lnSpc>
                <a:spcPct val="200000"/>
              </a:lnSpc>
            </a:pPr>
            <a:r>
              <a:rPr lang="zh-CN" altLang="en-US" b="1" dirty="0" smtClean="0"/>
              <a:t> </a:t>
            </a:r>
            <a:r>
              <a:rPr lang="en-US" altLang="zh-CN" b="1" dirty="0" smtClean="0"/>
              <a:t>RC-58</a:t>
            </a:r>
            <a:r>
              <a:rPr lang="zh-CN" altLang="en-US" b="1" dirty="0" smtClean="0"/>
              <a:t>：淋巴瘤、白血病等</a:t>
            </a:r>
          </a:p>
          <a:p>
            <a:pPr eaLnBrk="1" hangingPunct="1">
              <a:lnSpc>
                <a:spcPct val="200000"/>
              </a:lnSpc>
            </a:pPr>
            <a:r>
              <a:rPr lang="zh-CN" altLang="en-US" b="1" dirty="0" smtClean="0"/>
              <a:t> </a:t>
            </a:r>
            <a:r>
              <a:rPr lang="en-US" altLang="zh-CN" b="1" dirty="0" smtClean="0"/>
              <a:t>RC-68:    </a:t>
            </a:r>
            <a:r>
              <a:rPr lang="zh-CN" altLang="en-US" b="1" dirty="0" smtClean="0"/>
              <a:t>肺癌、肠癌等</a:t>
            </a:r>
          </a:p>
          <a:p>
            <a:pPr eaLnBrk="1" hangingPunct="1">
              <a:lnSpc>
                <a:spcPct val="200000"/>
              </a:lnSpc>
            </a:pPr>
            <a:r>
              <a:rPr lang="zh-CN" altLang="en-US" b="1" dirty="0" smtClean="0"/>
              <a:t> </a:t>
            </a:r>
            <a:r>
              <a:rPr lang="en-US" altLang="zh-CN" b="1" dirty="0" smtClean="0"/>
              <a:t>RC-88</a:t>
            </a:r>
            <a:r>
              <a:rPr lang="zh-CN" altLang="en-US" b="1" dirty="0" smtClean="0"/>
              <a:t>： 胰腺癌、卵巢癌等</a:t>
            </a:r>
          </a:p>
          <a:p>
            <a:pPr eaLnBrk="1" hangingPunct="1"/>
            <a:endParaRPr lang="zh-CN" altLang="en-US" b="1" dirty="0" smtClean="0"/>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17</a:t>
            </a:fld>
            <a:endParaRPr lang="zh-CN" altLang="en-US" dirty="0"/>
          </a:p>
        </p:txBody>
      </p:sp>
    </p:spTree>
    <p:extLst>
      <p:ext uri="{BB962C8B-B14F-4D97-AF65-F5344CB8AC3E}">
        <p14:creationId xmlns:p14="http://schemas.microsoft.com/office/powerpoint/2010/main" val="106834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bwMode="auto">
          <a:xfrm>
            <a:off x="323528" y="205979"/>
            <a:ext cx="7787208"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zh-CN" altLang="en-US" dirty="0" smtClean="0">
                <a:solidFill>
                  <a:schemeClr val="accent1"/>
                </a:solidFill>
              </a:rPr>
              <a:t>开发中心</a:t>
            </a:r>
          </a:p>
        </p:txBody>
      </p:sp>
      <p:sp>
        <p:nvSpPr>
          <p:cNvPr id="72709" name="Rectangle 2"/>
          <p:cNvSpPr>
            <a:spLocks noRot="1" noChangeArrowheads="1"/>
          </p:cNvSpPr>
          <p:nvPr/>
        </p:nvSpPr>
        <p:spPr bwMode="auto">
          <a:xfrm>
            <a:off x="251520" y="4394295"/>
            <a:ext cx="3888432" cy="476250"/>
          </a:xfrm>
          <a:prstGeom prst="rect">
            <a:avLst/>
          </a:prstGeom>
          <a:noFill/>
          <a:ln>
            <a:noFill/>
          </a:ln>
          <a:extLst/>
        </p:spPr>
        <p:txBody>
          <a:bodyPr anchor="ctr"/>
          <a:lstStyle/>
          <a:p>
            <a:pPr>
              <a:buFont typeface="Arial" charset="0"/>
              <a:buNone/>
              <a:defRPr/>
            </a:pPr>
            <a:r>
              <a:rPr lang="en-US" altLang="zh-CN" dirty="0" err="1" smtClean="0">
                <a:effectLst>
                  <a:outerShdw blurRad="38100" dist="38100" dir="2700000" algn="tl">
                    <a:srgbClr val="C0C0C0"/>
                  </a:outerShdw>
                </a:effectLst>
                <a:latin typeface="微软雅黑" pitchFamily="34" charset="-122"/>
                <a:ea typeface="微软雅黑" pitchFamily="34" charset="-122"/>
                <a:cs typeface="Arial" charset="0"/>
              </a:rPr>
              <a:t>Clonepix</a:t>
            </a:r>
            <a:r>
              <a:rPr lang="en-US" altLang="zh-CN" dirty="0" smtClean="0">
                <a:effectLst>
                  <a:outerShdw blurRad="38100" dist="38100" dir="2700000" algn="tl">
                    <a:srgbClr val="C0C0C0"/>
                  </a:outerShdw>
                </a:effectLst>
                <a:latin typeface="微软雅黑" pitchFamily="34" charset="-122"/>
                <a:ea typeface="微软雅黑" pitchFamily="34" charset="-122"/>
                <a:cs typeface="Arial" charset="0"/>
              </a:rPr>
              <a:t> </a:t>
            </a:r>
            <a:r>
              <a:rPr lang="zh-CN" altLang="en-US" dirty="0" smtClean="0">
                <a:effectLst>
                  <a:outerShdw blurRad="38100" dist="38100" dir="2700000" algn="tl">
                    <a:srgbClr val="C0C0C0"/>
                  </a:outerShdw>
                </a:effectLst>
                <a:latin typeface="微软雅黑" pitchFamily="34" charset="-122"/>
                <a:ea typeface="微软雅黑" pitchFamily="34" charset="-122"/>
                <a:cs typeface="Arial" charset="0"/>
              </a:rPr>
              <a:t>高效细胞系筛选</a:t>
            </a:r>
            <a:endParaRPr lang="zh-CN" altLang="en-US" dirty="0">
              <a:effectLst>
                <a:outerShdw blurRad="38100" dist="38100" dir="2700000" algn="tl">
                  <a:srgbClr val="C0C0C0"/>
                </a:outerShdw>
              </a:effectLst>
              <a:latin typeface="微软雅黑" pitchFamily="34" charset="-122"/>
              <a:ea typeface="微软雅黑" pitchFamily="34" charset="-122"/>
              <a:cs typeface="Arial" charset="0"/>
            </a:endParaRPr>
          </a:p>
        </p:txBody>
      </p:sp>
      <p:pic>
        <p:nvPicPr>
          <p:cNvPr id="32774" name="Picture 2" descr="E:\E 荣昌生物\照片\新厂照片\实验室照片（孙卓提供）\实验室照片（孙卓提供）\Image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71550"/>
            <a:ext cx="6240066"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18</a:t>
            </a:fld>
            <a:endParaRPr lang="zh-CN" altLang="en-US" dirty="0"/>
          </a:p>
        </p:txBody>
      </p:sp>
    </p:spTree>
    <p:extLst>
      <p:ext uri="{BB962C8B-B14F-4D97-AF65-F5344CB8AC3E}">
        <p14:creationId xmlns:p14="http://schemas.microsoft.com/office/powerpoint/2010/main" val="294715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bwMode="auto">
          <a:xfrm>
            <a:off x="323528" y="130324"/>
            <a:ext cx="2880320" cy="478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zh-CN" altLang="en-US" dirty="0" smtClean="0">
                <a:solidFill>
                  <a:schemeClr val="accent1"/>
                </a:solidFill>
              </a:rPr>
              <a:t>开发中心</a:t>
            </a:r>
          </a:p>
        </p:txBody>
      </p:sp>
      <p:sp>
        <p:nvSpPr>
          <p:cNvPr id="72709" name="Rectangle 2"/>
          <p:cNvSpPr>
            <a:spLocks noRot="1" noChangeArrowheads="1"/>
          </p:cNvSpPr>
          <p:nvPr/>
        </p:nvSpPr>
        <p:spPr bwMode="auto">
          <a:xfrm>
            <a:off x="251520" y="4205833"/>
            <a:ext cx="2807494" cy="476250"/>
          </a:xfrm>
          <a:prstGeom prst="rect">
            <a:avLst/>
          </a:prstGeom>
          <a:noFill/>
          <a:ln>
            <a:noFill/>
          </a:ln>
          <a:extLst/>
        </p:spPr>
        <p:txBody>
          <a:bodyPr anchor="ctr"/>
          <a:lstStyle/>
          <a:p>
            <a:pPr>
              <a:buFont typeface="Arial" charset="0"/>
              <a:buNone/>
              <a:defRPr/>
            </a:pPr>
            <a:r>
              <a:rPr lang="zh-CN" altLang="en-US" dirty="0">
                <a:effectLst>
                  <a:outerShdw blurRad="38100" dist="38100" dir="2700000" algn="tl">
                    <a:srgbClr val="C0C0C0"/>
                  </a:outerShdw>
                </a:effectLst>
                <a:latin typeface="微软雅黑" pitchFamily="34" charset="-122"/>
                <a:ea typeface="微软雅黑" pitchFamily="34" charset="-122"/>
                <a:cs typeface="Arial" charset="0"/>
              </a:rPr>
              <a:t>系列生物反应器</a:t>
            </a:r>
          </a:p>
        </p:txBody>
      </p:sp>
      <p:pic>
        <p:nvPicPr>
          <p:cNvPr id="33798" name="Picture 8" descr="E:\E 荣昌生物\照片\新厂照片\实验室照片（孙卓提供）\实验室照片（孙卓提供）\Image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9542"/>
            <a:ext cx="6048375" cy="340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19</a:t>
            </a:fld>
            <a:endParaRPr lang="zh-CN" altLang="en-US" dirty="0"/>
          </a:p>
        </p:txBody>
      </p:sp>
    </p:spTree>
    <p:extLst>
      <p:ext uri="{BB962C8B-B14F-4D97-AF65-F5344CB8AC3E}">
        <p14:creationId xmlns:p14="http://schemas.microsoft.com/office/powerpoint/2010/main" val="114083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zh-CN" altLang="en-US" dirty="0" smtClean="0">
                <a:solidFill>
                  <a:schemeClr val="accent1"/>
                </a:solidFill>
                <a:latin typeface="华文楷体" panose="02010600040101010101" pitchFamily="2" charset="-122"/>
                <a:ea typeface="华文楷体" panose="02010600040101010101" pitchFamily="2" charset="-122"/>
              </a:rPr>
              <a:t>荣昌生物公司概况</a:t>
            </a:r>
            <a:endParaRPr lang="zh-CN" altLang="en-US" dirty="0">
              <a:solidFill>
                <a:schemeClr val="accent1"/>
              </a:solidFill>
              <a:latin typeface="华文楷体" panose="02010600040101010101" pitchFamily="2" charset="-122"/>
              <a:ea typeface="华文楷体" panose="02010600040101010101" pitchFamily="2" charset="-122"/>
            </a:endParaRPr>
          </a:p>
        </p:txBody>
      </p:sp>
      <p:sp>
        <p:nvSpPr>
          <p:cNvPr id="5" name="内容占位符 4"/>
          <p:cNvSpPr>
            <a:spLocks noGrp="1"/>
          </p:cNvSpPr>
          <p:nvPr>
            <p:ph idx="1"/>
          </p:nvPr>
        </p:nvSpPr>
        <p:spPr>
          <a:xfrm>
            <a:off x="457200" y="915566"/>
            <a:ext cx="8003232" cy="3528392"/>
          </a:xfrm>
        </p:spPr>
        <p:txBody>
          <a:bodyPr>
            <a:normAutofit/>
          </a:bodyPr>
          <a:lstStyle/>
          <a:p>
            <a:pPr marL="0" indent="0">
              <a:lnSpc>
                <a:spcPct val="200000"/>
              </a:lnSpc>
              <a:buNone/>
            </a:pPr>
            <a:r>
              <a:rPr lang="zh-CN" altLang="en-US" dirty="0">
                <a:latin typeface="华文楷体" panose="02010600040101010101" pitchFamily="2" charset="-122"/>
                <a:ea typeface="华文楷体" panose="02010600040101010101" pitchFamily="2" charset="-122"/>
              </a:rPr>
              <a:t>荣昌生物制药（烟台）有限公司成立于</a:t>
            </a:r>
            <a:r>
              <a:rPr lang="en-US" altLang="zh-CN" dirty="0">
                <a:latin typeface="华文楷体" panose="02010600040101010101" pitchFamily="2" charset="-122"/>
                <a:ea typeface="华文楷体" panose="02010600040101010101" pitchFamily="2" charset="-122"/>
              </a:rPr>
              <a:t>2008</a:t>
            </a:r>
            <a:r>
              <a:rPr lang="zh-CN" altLang="en-US" dirty="0">
                <a:latin typeface="华文楷体" panose="02010600040101010101" pitchFamily="2" charset="-122"/>
                <a:ea typeface="华文楷体" panose="02010600040101010101" pitchFamily="2" charset="-122"/>
              </a:rPr>
              <a:t>年，是一家专注于具有自主知识产权的生物药物创新研发的现代化高新技术企业。公司总部位于烟台经济技术开发区，并在北京和美国旧金山湾区拥有研发机构。公司拥有一支由国家“千人计划”、山东省“泰山学者”等高层次海归专家领衔的研发团队，他们很多具有在海外</a:t>
            </a:r>
            <a:r>
              <a:rPr lang="en-US" altLang="zh-CN" dirty="0">
                <a:latin typeface="华文楷体" panose="02010600040101010101" pitchFamily="2" charset="-122"/>
                <a:ea typeface="华文楷体" panose="02010600040101010101" pitchFamily="2" charset="-122"/>
              </a:rPr>
              <a:t>20</a:t>
            </a:r>
            <a:r>
              <a:rPr lang="zh-CN" altLang="en-US" dirty="0">
                <a:latin typeface="华文楷体" panose="02010600040101010101" pitchFamily="2" charset="-122"/>
                <a:ea typeface="华文楷体" panose="02010600040101010101" pitchFamily="2" charset="-122"/>
              </a:rPr>
              <a:t>年以上的生物新药研发经验。公司依托新一代生物药物研发的多个技术平台，建立起生物药物从源头创新到大规模生产的完整体系。公司坚持把科技创新作为企业发展的核心，以自主研发为主，产学研紧密结合，加快成果转化，在生物制药领域取得了显著成绩。</a:t>
            </a:r>
          </a:p>
        </p:txBody>
      </p:sp>
      <p:sp>
        <p:nvSpPr>
          <p:cNvPr id="3" name="灯片编号占位符 2"/>
          <p:cNvSpPr>
            <a:spLocks noGrp="1"/>
          </p:cNvSpPr>
          <p:nvPr>
            <p:ph type="sldNum" sz="quarter" idx="4"/>
          </p:nvPr>
        </p:nvSpPr>
        <p:spPr/>
        <p:txBody>
          <a:bodyPr/>
          <a:lstStyle/>
          <a:p>
            <a:pPr>
              <a:defRPr/>
            </a:pPr>
            <a:fld id="{32E78D1D-2628-4CA8-9436-191B1FD5A5E0}" type="slidenum">
              <a:rPr lang="zh-CN" altLang="en-US" smtClean="0"/>
              <a:pPr>
                <a:defRPr/>
              </a:pPr>
              <a:t>2</a:t>
            </a:fld>
            <a:endParaRPr lang="zh-CN" altLang="en-US" dirty="0"/>
          </a:p>
        </p:txBody>
      </p:sp>
    </p:spTree>
    <p:extLst>
      <p:ext uri="{BB962C8B-B14F-4D97-AF65-F5344CB8AC3E}">
        <p14:creationId xmlns:p14="http://schemas.microsoft.com/office/powerpoint/2010/main" val="512032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zh-CN" altLang="en-US" dirty="0" smtClean="0">
                <a:solidFill>
                  <a:schemeClr val="accent1"/>
                </a:solidFill>
              </a:rPr>
              <a:t>开发中心</a:t>
            </a:r>
          </a:p>
        </p:txBody>
      </p:sp>
      <p:sp>
        <p:nvSpPr>
          <p:cNvPr id="72709" name="Rectangle 2"/>
          <p:cNvSpPr>
            <a:spLocks noRot="1" noChangeArrowheads="1"/>
          </p:cNvSpPr>
          <p:nvPr/>
        </p:nvSpPr>
        <p:spPr bwMode="auto">
          <a:xfrm>
            <a:off x="395536" y="4498729"/>
            <a:ext cx="4320480" cy="476250"/>
          </a:xfrm>
          <a:prstGeom prst="rect">
            <a:avLst/>
          </a:prstGeom>
          <a:noFill/>
          <a:ln>
            <a:noFill/>
          </a:ln>
          <a:extLst/>
        </p:spPr>
        <p:txBody>
          <a:bodyPr anchor="ctr"/>
          <a:lstStyle/>
          <a:p>
            <a:pPr>
              <a:buFont typeface="Arial" charset="0"/>
              <a:buNone/>
              <a:defRPr/>
            </a:pPr>
            <a:r>
              <a:rPr lang="en-US" altLang="zh-CN" dirty="0">
                <a:effectLst>
                  <a:outerShdw blurRad="38100" dist="38100" dir="2700000" algn="tl">
                    <a:srgbClr val="C0C0C0"/>
                  </a:outerShdw>
                </a:effectLst>
                <a:latin typeface="微软雅黑" pitchFamily="34" charset="-122"/>
                <a:ea typeface="微软雅黑" pitchFamily="34" charset="-122"/>
                <a:cs typeface="Arial" charset="0"/>
              </a:rPr>
              <a:t>AKTA </a:t>
            </a:r>
            <a:r>
              <a:rPr lang="en-US" altLang="zh-CN" dirty="0" err="1" smtClean="0">
                <a:effectLst>
                  <a:outerShdw blurRad="38100" dist="38100" dir="2700000" algn="tl">
                    <a:srgbClr val="C0C0C0"/>
                  </a:outerShdw>
                </a:effectLst>
                <a:latin typeface="微软雅黑" pitchFamily="34" charset="-122"/>
                <a:ea typeface="微软雅黑" pitchFamily="34" charset="-122"/>
                <a:cs typeface="Arial" charset="0"/>
              </a:rPr>
              <a:t>avant</a:t>
            </a:r>
            <a:r>
              <a:rPr lang="en-US" altLang="zh-CN" dirty="0" smtClean="0">
                <a:effectLst>
                  <a:outerShdw blurRad="38100" dist="38100" dir="2700000" algn="tl">
                    <a:srgbClr val="C0C0C0"/>
                  </a:outerShdw>
                </a:effectLst>
                <a:latin typeface="微软雅黑" pitchFamily="34" charset="-122"/>
                <a:ea typeface="微软雅黑" pitchFamily="34" charset="-122"/>
                <a:cs typeface="Arial" charset="0"/>
              </a:rPr>
              <a:t> </a:t>
            </a:r>
            <a:r>
              <a:rPr lang="zh-CN" altLang="en-US" dirty="0" smtClean="0">
                <a:effectLst>
                  <a:outerShdw blurRad="38100" dist="38100" dir="2700000" algn="tl">
                    <a:srgbClr val="C0C0C0"/>
                  </a:outerShdw>
                </a:effectLst>
                <a:latin typeface="微软雅黑" pitchFamily="34" charset="-122"/>
                <a:ea typeface="微软雅黑" pitchFamily="34" charset="-122"/>
                <a:cs typeface="Arial" charset="0"/>
              </a:rPr>
              <a:t>蛋白质分离纯化</a:t>
            </a:r>
            <a:endParaRPr lang="zh-CN" altLang="en-US" dirty="0">
              <a:effectLst>
                <a:outerShdw blurRad="38100" dist="38100" dir="2700000" algn="tl">
                  <a:srgbClr val="C0C0C0"/>
                </a:outerShdw>
              </a:effectLst>
              <a:latin typeface="微软雅黑" pitchFamily="34" charset="-122"/>
              <a:ea typeface="微软雅黑" pitchFamily="34" charset="-122"/>
              <a:cs typeface="Arial" charset="0"/>
            </a:endParaRPr>
          </a:p>
        </p:txBody>
      </p:sp>
      <p:pic>
        <p:nvPicPr>
          <p:cNvPr id="34822" name="Picture 2" descr="E:\E 荣昌生物\照片\新厂照片\实验室照片（孙卓提供）\实验室照片（孙卓提供）\Image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71550"/>
            <a:ext cx="6550819"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20</a:t>
            </a:fld>
            <a:endParaRPr lang="zh-CN" altLang="en-US" dirty="0"/>
          </a:p>
        </p:txBody>
      </p:sp>
    </p:spTree>
    <p:extLst>
      <p:ext uri="{BB962C8B-B14F-4D97-AF65-F5344CB8AC3E}">
        <p14:creationId xmlns:p14="http://schemas.microsoft.com/office/powerpoint/2010/main" val="9416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Rot="1" noChangeArrowheads="1"/>
          </p:cNvSpPr>
          <p:nvPr/>
        </p:nvSpPr>
        <p:spPr bwMode="auto">
          <a:xfrm>
            <a:off x="409522" y="4336477"/>
            <a:ext cx="4536281" cy="476250"/>
          </a:xfrm>
          <a:prstGeom prst="rect">
            <a:avLst/>
          </a:prstGeom>
          <a:noFill/>
          <a:ln>
            <a:noFill/>
          </a:ln>
          <a:extLst/>
        </p:spPr>
        <p:txBody>
          <a:bodyPr anchor="ctr"/>
          <a:lstStyle/>
          <a:p>
            <a:pPr>
              <a:buFont typeface="Arial" charset="0"/>
              <a:buNone/>
              <a:defRPr/>
            </a:pPr>
            <a:r>
              <a:rPr lang="en-US" altLang="zh-CN" dirty="0">
                <a:effectLst>
                  <a:outerShdw blurRad="38100" dist="38100" dir="2700000" algn="tl">
                    <a:srgbClr val="C0C0C0"/>
                  </a:outerShdw>
                </a:effectLst>
                <a:latin typeface="微软雅黑" pitchFamily="34" charset="-122"/>
                <a:ea typeface="微软雅黑" pitchFamily="34" charset="-122"/>
                <a:cs typeface="Arial" charset="0"/>
              </a:rPr>
              <a:t>2000L STR </a:t>
            </a:r>
            <a:r>
              <a:rPr lang="zh-CN" altLang="en-US" dirty="0">
                <a:effectLst>
                  <a:outerShdw blurRad="38100" dist="38100" dir="2700000" algn="tl">
                    <a:srgbClr val="C0C0C0"/>
                  </a:outerShdw>
                </a:effectLst>
                <a:latin typeface="微软雅黑" pitchFamily="34" charset="-122"/>
                <a:ea typeface="微软雅黑" pitchFamily="34" charset="-122"/>
                <a:cs typeface="Arial" charset="0"/>
              </a:rPr>
              <a:t>生物反应器生产线</a:t>
            </a:r>
          </a:p>
        </p:txBody>
      </p:sp>
      <p:pic>
        <p:nvPicPr>
          <p:cNvPr id="35844" name="Picture 7" descr="E:\E 荣昌生物\照片\新厂照片\实验室照片（孙卓提供）\实验室照片（孙卓提供）\Image1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839" y="696518"/>
            <a:ext cx="6313884" cy="355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标题 1"/>
          <p:cNvSpPr>
            <a:spLocks noGrp="1"/>
          </p:cNvSpPr>
          <p:nvPr>
            <p:ph type="title"/>
          </p:nvPr>
        </p:nvSpPr>
        <p:spPr bwMode="auto">
          <a:xfrm>
            <a:off x="467544" y="150021"/>
            <a:ext cx="5185172"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zh-CN" altLang="en-US" dirty="0" smtClean="0">
                <a:solidFill>
                  <a:schemeClr val="accent1"/>
                </a:solidFill>
              </a:rPr>
              <a:t>生产车间</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21</a:t>
            </a:fld>
            <a:endParaRPr lang="zh-CN" altLang="en-US" dirty="0"/>
          </a:p>
        </p:txBody>
      </p:sp>
    </p:spTree>
    <p:extLst>
      <p:ext uri="{BB962C8B-B14F-4D97-AF65-F5344CB8AC3E}">
        <p14:creationId xmlns:p14="http://schemas.microsoft.com/office/powerpoint/2010/main" val="411530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E:\E 荣昌生物\照片\新厂照片\实验室照片（孙卓提供）\实验室照片（孙卓提供）\Image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737" y="772370"/>
            <a:ext cx="6416279" cy="360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标题 1"/>
          <p:cNvSpPr>
            <a:spLocks noGrp="1"/>
          </p:cNvSpPr>
          <p:nvPr>
            <p:ph type="title"/>
          </p:nvPr>
        </p:nvSpPr>
        <p:spPr bwMode="auto">
          <a:xfrm>
            <a:off x="251520" y="219672"/>
            <a:ext cx="5185172"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zh-CN" altLang="en-US" dirty="0" smtClean="0">
                <a:solidFill>
                  <a:schemeClr val="accent1"/>
                </a:solidFill>
              </a:rPr>
              <a:t>生产车间</a:t>
            </a:r>
          </a:p>
        </p:txBody>
      </p:sp>
      <p:sp>
        <p:nvSpPr>
          <p:cNvPr id="7" name="Rectangle 2"/>
          <p:cNvSpPr>
            <a:spLocks noRot="1" noChangeArrowheads="1"/>
          </p:cNvSpPr>
          <p:nvPr/>
        </p:nvSpPr>
        <p:spPr bwMode="auto">
          <a:xfrm>
            <a:off x="251520" y="4481974"/>
            <a:ext cx="1919288" cy="476250"/>
          </a:xfrm>
          <a:prstGeom prst="rect">
            <a:avLst/>
          </a:prstGeom>
          <a:noFill/>
          <a:ln>
            <a:noFill/>
          </a:ln>
          <a:extLst/>
        </p:spPr>
        <p:txBody>
          <a:bodyPr anchor="ctr"/>
          <a:lstStyle/>
          <a:p>
            <a:pPr>
              <a:buFont typeface="Arial" charset="0"/>
              <a:buNone/>
              <a:defRPr/>
            </a:pPr>
            <a:r>
              <a:rPr lang="zh-CN" altLang="en-US" dirty="0">
                <a:effectLst>
                  <a:outerShdw blurRad="38100" dist="38100" dir="2700000" algn="tl">
                    <a:srgbClr val="C0C0C0"/>
                  </a:outerShdw>
                </a:effectLst>
                <a:latin typeface="微软雅黑" pitchFamily="34" charset="-122"/>
                <a:ea typeface="微软雅黑" pitchFamily="34" charset="-122"/>
                <a:cs typeface="Arial" charset="0"/>
              </a:rPr>
              <a:t>层析系统</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22</a:t>
            </a:fld>
            <a:endParaRPr lang="zh-CN" altLang="en-US" dirty="0"/>
          </a:p>
        </p:txBody>
      </p:sp>
    </p:spTree>
    <p:extLst>
      <p:ext uri="{BB962C8B-B14F-4D97-AF65-F5344CB8AC3E}">
        <p14:creationId xmlns:p14="http://schemas.microsoft.com/office/powerpoint/2010/main" val="114871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E:\E 荣昌生物\照片\新厂照片\实验室照片（孙卓提供）\实验室照片（孙卓提供）\Image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76277"/>
            <a:ext cx="6263878" cy="35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Rot="1" noChangeArrowheads="1"/>
          </p:cNvSpPr>
          <p:nvPr/>
        </p:nvSpPr>
        <p:spPr bwMode="auto">
          <a:xfrm>
            <a:off x="244383" y="4359768"/>
            <a:ext cx="4215114" cy="476250"/>
          </a:xfrm>
          <a:prstGeom prst="rect">
            <a:avLst/>
          </a:prstGeom>
          <a:noFill/>
          <a:ln>
            <a:noFill/>
          </a:ln>
          <a:extLst/>
        </p:spPr>
        <p:txBody>
          <a:bodyPr anchor="ctr"/>
          <a:lstStyle/>
          <a:p>
            <a:pPr>
              <a:buFont typeface="Arial" charset="0"/>
              <a:buNone/>
              <a:defRPr/>
            </a:pPr>
            <a:r>
              <a:rPr lang="en-US" altLang="zh-CN" dirty="0">
                <a:effectLst>
                  <a:outerShdw blurRad="38100" dist="38100" dir="2700000" algn="tl">
                    <a:srgbClr val="C0C0C0"/>
                  </a:outerShdw>
                </a:effectLst>
                <a:latin typeface="微软雅黑" pitchFamily="34" charset="-122"/>
                <a:ea typeface="微软雅黑" pitchFamily="34" charset="-122"/>
                <a:cs typeface="Arial" charset="0"/>
              </a:rPr>
              <a:t>CIP/SIP </a:t>
            </a:r>
            <a:r>
              <a:rPr lang="zh-CN" altLang="en-US" dirty="0" smtClean="0">
                <a:effectLst>
                  <a:outerShdw blurRad="38100" dist="38100" dir="2700000" algn="tl">
                    <a:srgbClr val="C0C0C0"/>
                  </a:outerShdw>
                </a:effectLst>
                <a:latin typeface="微软雅黑" pitchFamily="34" charset="-122"/>
                <a:ea typeface="微软雅黑" pitchFamily="34" charset="-122"/>
                <a:cs typeface="Arial" charset="0"/>
              </a:rPr>
              <a:t>系统 （原位清洗</a:t>
            </a:r>
            <a:r>
              <a:rPr lang="en-US" altLang="zh-CN" dirty="0" smtClean="0">
                <a:effectLst>
                  <a:outerShdw blurRad="38100" dist="38100" dir="2700000" algn="tl">
                    <a:srgbClr val="C0C0C0"/>
                  </a:outerShdw>
                </a:effectLst>
                <a:latin typeface="微软雅黑" pitchFamily="34" charset="-122"/>
                <a:ea typeface="微软雅黑" pitchFamily="34" charset="-122"/>
                <a:cs typeface="Arial" charset="0"/>
              </a:rPr>
              <a:t>/</a:t>
            </a:r>
            <a:r>
              <a:rPr lang="zh-CN" altLang="en-US" dirty="0" smtClean="0">
                <a:effectLst>
                  <a:outerShdw blurRad="38100" dist="38100" dir="2700000" algn="tl">
                    <a:srgbClr val="C0C0C0"/>
                  </a:outerShdw>
                </a:effectLst>
                <a:latin typeface="微软雅黑" pitchFamily="34" charset="-122"/>
                <a:ea typeface="微软雅黑" pitchFamily="34" charset="-122"/>
                <a:cs typeface="Arial" charset="0"/>
              </a:rPr>
              <a:t>灭菌系统）</a:t>
            </a:r>
            <a:endParaRPr lang="zh-CN" altLang="en-US" dirty="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37893" name="标题 1"/>
          <p:cNvSpPr>
            <a:spLocks noGrp="1"/>
          </p:cNvSpPr>
          <p:nvPr>
            <p:ph type="title"/>
          </p:nvPr>
        </p:nvSpPr>
        <p:spPr bwMode="auto">
          <a:xfrm>
            <a:off x="251520" y="146449"/>
            <a:ext cx="5185172"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zh-CN" altLang="en-US" dirty="0" smtClean="0">
                <a:solidFill>
                  <a:schemeClr val="accent1"/>
                </a:solidFill>
              </a:rPr>
              <a:t>生产车间</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23</a:t>
            </a:fld>
            <a:endParaRPr lang="zh-CN" altLang="en-US" dirty="0"/>
          </a:p>
        </p:txBody>
      </p:sp>
    </p:spTree>
    <p:extLst>
      <p:ext uri="{BB962C8B-B14F-4D97-AF65-F5344CB8AC3E}">
        <p14:creationId xmlns:p14="http://schemas.microsoft.com/office/powerpoint/2010/main" val="43935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E:\E 荣昌生物\照片\新厂照片\实验室照片（孙卓提供）\实验室照片（孙卓提供）\Image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7493"/>
            <a:ext cx="3125391"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descr="E:\E 荣昌生物\照片\新厂照片\实验室照片（孙卓提供）\实验室照片（孙卓提供）\Image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911" y="771550"/>
            <a:ext cx="2969419" cy="167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E:\E 荣昌生物\照片\新厂照片\实验室照片（孙卓提供）\实验室照片（孙卓提供）\Image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771550"/>
            <a:ext cx="3125391" cy="167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E:\E 荣昌生物\照片\新厂照片\实验室照片（孙卓提供）\实验室照片（孙卓提供）\Image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2961" y="2621780"/>
            <a:ext cx="2950369"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标题 1"/>
          <p:cNvSpPr>
            <a:spLocks noGrp="1"/>
          </p:cNvSpPr>
          <p:nvPr>
            <p:ph type="title"/>
          </p:nvPr>
        </p:nvSpPr>
        <p:spPr bwMode="auto">
          <a:xfrm>
            <a:off x="344090" y="202408"/>
            <a:ext cx="5185172"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zh-CN" altLang="en-US" dirty="0" smtClean="0">
                <a:solidFill>
                  <a:schemeClr val="accent1"/>
                </a:solidFill>
              </a:rPr>
              <a:t>实验室</a:t>
            </a: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24</a:t>
            </a:fld>
            <a:endParaRPr lang="zh-CN" altLang="en-US" dirty="0"/>
          </a:p>
        </p:txBody>
      </p:sp>
    </p:spTree>
    <p:extLst>
      <p:ext uri="{BB962C8B-B14F-4D97-AF65-F5344CB8AC3E}">
        <p14:creationId xmlns:p14="http://schemas.microsoft.com/office/powerpoint/2010/main" val="60067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500403" y="2759331"/>
            <a:ext cx="3361091" cy="2188683"/>
          </a:xfrm>
          <a:prstGeom prst="rect">
            <a:avLst/>
          </a:prstGeom>
        </p:spPr>
      </p:pic>
      <p:pic>
        <p:nvPicPr>
          <p:cNvPr id="9" name="图片 8"/>
          <p:cNvPicPr>
            <a:picLocks noChangeAspect="1"/>
          </p:cNvPicPr>
          <p:nvPr/>
        </p:nvPicPr>
        <p:blipFill>
          <a:blip r:embed="rId3"/>
          <a:stretch>
            <a:fillRect/>
          </a:stretch>
        </p:blipFill>
        <p:spPr>
          <a:xfrm>
            <a:off x="4451970" y="2792842"/>
            <a:ext cx="3240360" cy="2155172"/>
          </a:xfrm>
          <a:prstGeom prst="rect">
            <a:avLst/>
          </a:prstGeom>
        </p:spPr>
      </p:pic>
      <p:sp>
        <p:nvSpPr>
          <p:cNvPr id="10" name="标题 1"/>
          <p:cNvSpPr>
            <a:spLocks noGrp="1"/>
          </p:cNvSpPr>
          <p:nvPr>
            <p:ph type="title"/>
          </p:nvPr>
        </p:nvSpPr>
        <p:spPr bwMode="auto">
          <a:xfrm>
            <a:off x="395536" y="0"/>
            <a:ext cx="5185172"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zh-CN" altLang="en-US" dirty="0" smtClean="0">
                <a:solidFill>
                  <a:schemeClr val="accent1"/>
                </a:solidFill>
              </a:rPr>
              <a:t>办公及团队建设</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11510"/>
            <a:ext cx="3379142" cy="225276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319" y="430760"/>
            <a:ext cx="3317565" cy="2211710"/>
          </a:xfrm>
          <a:prstGeom prst="rect">
            <a:avLst/>
          </a:prstGeom>
        </p:spPr>
      </p:pic>
      <p:sp>
        <p:nvSpPr>
          <p:cNvPr id="5" name="灯片编号占位符 4"/>
          <p:cNvSpPr>
            <a:spLocks noGrp="1"/>
          </p:cNvSpPr>
          <p:nvPr>
            <p:ph type="sldNum" sz="quarter" idx="4"/>
          </p:nvPr>
        </p:nvSpPr>
        <p:spPr/>
        <p:txBody>
          <a:bodyPr/>
          <a:lstStyle/>
          <a:p>
            <a:pPr>
              <a:defRPr/>
            </a:pPr>
            <a:fld id="{32E78D1D-2628-4CA8-9436-191B1FD5A5E0}" type="slidenum">
              <a:rPr lang="zh-CN" altLang="en-US" smtClean="0"/>
              <a:pPr>
                <a:defRPr/>
              </a:pPr>
              <a:t>25</a:t>
            </a:fld>
            <a:endParaRPr lang="zh-CN" altLang="en-US" dirty="0"/>
          </a:p>
        </p:txBody>
      </p:sp>
    </p:spTree>
    <p:extLst>
      <p:ext uri="{BB962C8B-B14F-4D97-AF65-F5344CB8AC3E}">
        <p14:creationId xmlns:p14="http://schemas.microsoft.com/office/powerpoint/2010/main" val="333566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4301729" y="141685"/>
            <a:ext cx="1620440" cy="600164"/>
          </a:xfrm>
          <a:prstGeom prst="rect">
            <a:avLst/>
          </a:prstGeom>
          <a:noFill/>
          <a:ln w="9525" algn="ctr">
            <a:noFill/>
            <a:miter lim="800000"/>
            <a:headEnd/>
            <a:tailEnd/>
          </a:ln>
          <a:effectLst/>
        </p:spPr>
        <p:txBody>
          <a:bodyPr>
            <a:spAutoFit/>
          </a:bodyPr>
          <a:lstStyle/>
          <a:p>
            <a:pPr eaLnBrk="1" hangingPunct="1">
              <a:defRPr/>
            </a:pPr>
            <a:r>
              <a:rPr lang="zh-CN" altLang="en-US" sz="3300" dirty="0">
                <a:effectLst>
                  <a:outerShdw blurRad="38100" dist="38100" dir="2700000" algn="tl">
                    <a:srgbClr val="C0C0C0"/>
                  </a:outerShdw>
                </a:effectLst>
                <a:latin typeface="黑体" pitchFamily="2" charset="-122"/>
                <a:ea typeface="黑体" pitchFamily="2" charset="-122"/>
              </a:rPr>
              <a:t>目  录</a:t>
            </a:r>
          </a:p>
        </p:txBody>
      </p:sp>
      <p:pic>
        <p:nvPicPr>
          <p:cNvPr id="4099" name="Picture 4" descr="D:\公司厂区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16" y="147018"/>
            <a:ext cx="7880151"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26</a:t>
            </a:fld>
            <a:endParaRPr lang="zh-CN" altLang="en-US" dirty="0"/>
          </a:p>
        </p:txBody>
      </p:sp>
    </p:spTree>
    <p:extLst>
      <p:ext uri="{BB962C8B-B14F-4D97-AF65-F5344CB8AC3E}">
        <p14:creationId xmlns:p14="http://schemas.microsoft.com/office/powerpoint/2010/main" val="252642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591568"/>
            <a:ext cx="7211194" cy="4232662"/>
          </a:xfrm>
          <a:prstGeom prst="rect">
            <a:avLst/>
          </a:prstGeom>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27</a:t>
            </a:fld>
            <a:endParaRPr lang="zh-CN" altLang="en-US" dirty="0"/>
          </a:p>
        </p:txBody>
      </p:sp>
    </p:spTree>
    <p:extLst>
      <p:ext uri="{BB962C8B-B14F-4D97-AF65-F5344CB8AC3E}">
        <p14:creationId xmlns:p14="http://schemas.microsoft.com/office/powerpoint/2010/main" val="402804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1470"/>
            <a:ext cx="3384376" cy="2199844"/>
          </a:xfrm>
          <a:prstGeom prst="rect">
            <a:avLst/>
          </a:prstGeom>
        </p:spPr>
      </p:pic>
      <p:pic>
        <p:nvPicPr>
          <p:cNvPr id="6" name="图片 5"/>
          <p:cNvPicPr>
            <a:picLocks noChangeAspect="1"/>
          </p:cNvPicPr>
          <p:nvPr/>
        </p:nvPicPr>
        <p:blipFill>
          <a:blip r:embed="rId3"/>
          <a:stretch>
            <a:fillRect/>
          </a:stretch>
        </p:blipFill>
        <p:spPr>
          <a:xfrm>
            <a:off x="3842801" y="51470"/>
            <a:ext cx="3375257" cy="218827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801" y="2514794"/>
            <a:ext cx="3389573" cy="225971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470" y="2499742"/>
            <a:ext cx="3384376" cy="2257379"/>
          </a:xfrm>
          <a:prstGeom prst="rect">
            <a:avLst/>
          </a:prstGeom>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28</a:t>
            </a:fld>
            <a:endParaRPr lang="zh-CN" altLang="en-US" dirty="0"/>
          </a:p>
        </p:txBody>
      </p:sp>
    </p:spTree>
    <p:extLst>
      <p:ext uri="{BB962C8B-B14F-4D97-AF65-F5344CB8AC3E}">
        <p14:creationId xmlns:p14="http://schemas.microsoft.com/office/powerpoint/2010/main" val="4264264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30" y="123164"/>
            <a:ext cx="3380006" cy="2237564"/>
          </a:xfrm>
          <a:prstGeom prst="rect">
            <a:avLst/>
          </a:prstGeom>
        </p:spPr>
      </p:pic>
      <p:pic>
        <p:nvPicPr>
          <p:cNvPr id="7" name="图片 6"/>
          <p:cNvPicPr>
            <a:picLocks noChangeAspect="1"/>
          </p:cNvPicPr>
          <p:nvPr/>
        </p:nvPicPr>
        <p:blipFill>
          <a:blip r:embed="rId3"/>
          <a:stretch>
            <a:fillRect/>
          </a:stretch>
        </p:blipFill>
        <p:spPr>
          <a:xfrm>
            <a:off x="602408" y="2499742"/>
            <a:ext cx="3380952" cy="2191927"/>
          </a:xfrm>
          <a:prstGeom prst="rect">
            <a:avLst/>
          </a:prstGeom>
        </p:spPr>
      </p:pic>
      <p:pic>
        <p:nvPicPr>
          <p:cNvPr id="9" name="图片 8"/>
          <p:cNvPicPr>
            <a:picLocks noChangeAspect="1"/>
          </p:cNvPicPr>
          <p:nvPr/>
        </p:nvPicPr>
        <p:blipFill>
          <a:blip r:embed="rId4"/>
          <a:stretch>
            <a:fillRect/>
          </a:stretch>
        </p:blipFill>
        <p:spPr>
          <a:xfrm>
            <a:off x="4283968" y="123478"/>
            <a:ext cx="3371429" cy="2214305"/>
          </a:xfrm>
          <a:prstGeom prst="rect">
            <a:avLst/>
          </a:prstGeom>
        </p:spPr>
      </p:pic>
      <p:pic>
        <p:nvPicPr>
          <p:cNvPr id="10" name="图片 9"/>
          <p:cNvPicPr>
            <a:picLocks noChangeAspect="1"/>
          </p:cNvPicPr>
          <p:nvPr/>
        </p:nvPicPr>
        <p:blipFill>
          <a:blip r:embed="rId5"/>
          <a:stretch>
            <a:fillRect/>
          </a:stretch>
        </p:blipFill>
        <p:spPr>
          <a:xfrm>
            <a:off x="4310650" y="2582892"/>
            <a:ext cx="3318064" cy="2149098"/>
          </a:xfrm>
          <a:prstGeom prst="rect">
            <a:avLst/>
          </a:prstGeom>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29</a:t>
            </a:fld>
            <a:endParaRPr lang="zh-CN" altLang="en-US" dirty="0"/>
          </a:p>
        </p:txBody>
      </p:sp>
    </p:spTree>
    <p:extLst>
      <p:ext uri="{BB962C8B-B14F-4D97-AF65-F5344CB8AC3E}">
        <p14:creationId xmlns:p14="http://schemas.microsoft.com/office/powerpoint/2010/main" val="1509887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10288" y="205979"/>
            <a:ext cx="7787208" cy="857250"/>
          </a:xfrm>
        </p:spPr>
        <p:txBody>
          <a:bodyPr/>
          <a:lstStyle/>
          <a:p>
            <a:r>
              <a:rPr lang="zh-CN" altLang="en-US" dirty="0" smtClean="0">
                <a:solidFill>
                  <a:schemeClr val="accent1"/>
                </a:solidFill>
              </a:rPr>
              <a:t>现有员工概况</a:t>
            </a:r>
          </a:p>
        </p:txBody>
      </p:sp>
      <p:graphicFrame>
        <p:nvGraphicFramePr>
          <p:cNvPr id="9220" name="图表 4"/>
          <p:cNvGraphicFramePr>
            <a:graphicFrameLocks/>
          </p:cNvGraphicFramePr>
          <p:nvPr>
            <p:extLst>
              <p:ext uri="{D42A27DB-BD31-4B8C-83A1-F6EECF244321}">
                <p14:modId xmlns:p14="http://schemas.microsoft.com/office/powerpoint/2010/main" val="711183972"/>
              </p:ext>
            </p:extLst>
          </p:nvPr>
        </p:nvGraphicFramePr>
        <p:xfrm>
          <a:off x="467544" y="1291829"/>
          <a:ext cx="3095625" cy="2830115"/>
        </p:xfrm>
        <a:graphic>
          <a:graphicData uri="http://schemas.openxmlformats.org/presentationml/2006/ole">
            <mc:AlternateContent xmlns:mc="http://schemas.openxmlformats.org/markup-compatibility/2006">
              <mc:Choice xmlns:v="urn:schemas-microsoft-com:vml" Requires="v">
                <p:oleObj spid="_x0000_s1086" r:id="rId4" imgW="4127350" imgH="3779848" progId="Excel.Chart.8">
                  <p:embed/>
                </p:oleObj>
              </mc:Choice>
              <mc:Fallback>
                <p:oleObj r:id="rId4" imgW="4127350" imgH="377984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291829"/>
                        <a:ext cx="3095625" cy="283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图表 5"/>
          <p:cNvGraphicFramePr>
            <a:graphicFrameLocks/>
          </p:cNvGraphicFramePr>
          <p:nvPr>
            <p:extLst>
              <p:ext uri="{D42A27DB-BD31-4B8C-83A1-F6EECF244321}">
                <p14:modId xmlns:p14="http://schemas.microsoft.com/office/powerpoint/2010/main" val="2835787344"/>
              </p:ext>
            </p:extLst>
          </p:nvPr>
        </p:nvGraphicFramePr>
        <p:xfrm>
          <a:off x="4322662" y="1350062"/>
          <a:ext cx="3508015" cy="2771882"/>
        </p:xfrm>
        <a:graphic>
          <a:graphicData uri="http://schemas.openxmlformats.org/drawingml/2006/chart">
            <c:chart xmlns:c="http://schemas.openxmlformats.org/drawingml/2006/chart" xmlns:r="http://schemas.openxmlformats.org/officeDocument/2006/relationships" r:id="rId6"/>
          </a:graphicData>
        </a:graphic>
      </p:graphicFrame>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3</a:t>
            </a:fld>
            <a:endParaRPr lang="zh-CN" altLang="en-US" dirty="0"/>
          </a:p>
        </p:txBody>
      </p:sp>
    </p:spTree>
    <p:extLst>
      <p:ext uri="{BB962C8B-B14F-4D97-AF65-F5344CB8AC3E}">
        <p14:creationId xmlns:p14="http://schemas.microsoft.com/office/powerpoint/2010/main" val="361047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b="8627"/>
          <a:stretch>
            <a:fillRect/>
          </a:stretch>
        </p:blipFill>
        <p:spPr bwMode="auto">
          <a:xfrm>
            <a:off x="827584" y="2283719"/>
            <a:ext cx="6372225"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5059" name="Rectangle 2"/>
          <p:cNvSpPr>
            <a:spLocks noChangeArrowheads="1"/>
          </p:cNvSpPr>
          <p:nvPr/>
        </p:nvSpPr>
        <p:spPr bwMode="auto">
          <a:xfrm>
            <a:off x="755576" y="267494"/>
            <a:ext cx="6669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eaLnBrk="1" hangingPunct="1">
              <a:spcBef>
                <a:spcPct val="20000"/>
              </a:spcBef>
            </a:pPr>
            <a:r>
              <a:rPr lang="zh-CN" altLang="zh-CN" sz="1800" b="0" i="0" u="none" dirty="0">
                <a:solidFill>
                  <a:schemeClr val="tx1"/>
                </a:solidFill>
              </a:rPr>
              <a:t>荣昌生物致力于针对恶性肿瘤、自身免疫疾病等重大疾病的新药研发创制，开发一系列具有自主知识产权的新药，先后被确定为科技部国家（企业）创新药物孵化基地、山东省工程技术研究中心、山东省抗体药物工程研究中心、博士后科研工作站。</a:t>
            </a:r>
            <a:endParaRPr lang="zh-CN" altLang="en-US" sz="1800" b="0" i="0" u="none" dirty="0">
              <a:solidFill>
                <a:schemeClr val="tx1"/>
              </a:solidFill>
              <a:latin typeface="微软雅黑" panose="020B0503020204020204" pitchFamily="34" charset="-122"/>
              <a:ea typeface="微软雅黑" panose="020B0503020204020204" pitchFamily="34" charset="-122"/>
            </a:endParaRPr>
          </a:p>
        </p:txBody>
      </p:sp>
      <p:sp>
        <p:nvSpPr>
          <p:cNvPr id="45061" name="矩形 32"/>
          <p:cNvSpPr>
            <a:spLocks/>
          </p:cNvSpPr>
          <p:nvPr/>
        </p:nvSpPr>
        <p:spPr bwMode="auto">
          <a:xfrm>
            <a:off x="855816" y="1659244"/>
            <a:ext cx="6265069" cy="498872"/>
          </a:xfrm>
          <a:prstGeom prst="rect">
            <a:avLst/>
          </a:prstGeom>
          <a:solidFill>
            <a:schemeClr val="accent1"/>
          </a:solidFill>
          <a:ln w="12700">
            <a:solidFill>
              <a:schemeClr val="bg1"/>
            </a:solidFill>
            <a:miter lim="800000"/>
            <a:headEnd/>
            <a:tailEnd/>
          </a:ln>
        </p:spPr>
        <p:txBody>
          <a:bodyPr wrap="none" lIns="67628" tIns="35243" rIns="67628" bIns="35243"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eaLnBrk="1" fontAlgn="ctr" hangingPunct="1">
              <a:spcBef>
                <a:spcPct val="50000"/>
              </a:spcBef>
              <a:buClr>
                <a:srgbClr val="FF0000"/>
              </a:buClr>
              <a:buSzPct val="70000"/>
            </a:pPr>
            <a:r>
              <a:rPr lang="zh-CN" altLang="en-US" sz="2100" i="0" u="none" dirty="0">
                <a:solidFill>
                  <a:schemeClr val="tx2"/>
                </a:solidFill>
                <a:latin typeface="微软雅黑" panose="020B0503020204020204" pitchFamily="34" charset="-122"/>
                <a:ea typeface="微软雅黑" panose="020B0503020204020204" pitchFamily="34" charset="-122"/>
              </a:rPr>
              <a:t>三方共建“生物新药创制联合平台及开发基地”</a:t>
            </a:r>
          </a:p>
        </p:txBody>
      </p:sp>
    </p:spTree>
    <p:extLst>
      <p:ext uri="{BB962C8B-B14F-4D97-AF65-F5344CB8AC3E}">
        <p14:creationId xmlns:p14="http://schemas.microsoft.com/office/powerpoint/2010/main" val="27082952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30" y="789385"/>
            <a:ext cx="3132535" cy="239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907" y="1724670"/>
            <a:ext cx="3132534"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790" y="699542"/>
            <a:ext cx="35385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676" y="4158778"/>
            <a:ext cx="303609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399" y="3294682"/>
            <a:ext cx="297894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82" y="3813573"/>
            <a:ext cx="3250406"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8" name="Text Box 8"/>
          <p:cNvSpPr txBox="1">
            <a:spLocks noChangeArrowheads="1"/>
          </p:cNvSpPr>
          <p:nvPr/>
        </p:nvSpPr>
        <p:spPr bwMode="auto">
          <a:xfrm>
            <a:off x="240696" y="166017"/>
            <a:ext cx="3132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i="1" u="sng">
                <a:solidFill>
                  <a:srgbClr val="FF3300"/>
                </a:solidFill>
                <a:latin typeface="Verdana" pitchFamily="34" charset="0"/>
                <a:ea typeface="黑体" pitchFamily="49" charset="-122"/>
              </a:defRPr>
            </a:lvl1pPr>
            <a:lvl2pPr marL="742950" indent="-285750">
              <a:defRPr sz="2000" b="1" i="1" u="sng">
                <a:solidFill>
                  <a:srgbClr val="FF3300"/>
                </a:solidFill>
                <a:latin typeface="Verdana" pitchFamily="34" charset="0"/>
                <a:ea typeface="黑体" pitchFamily="49" charset="-122"/>
              </a:defRPr>
            </a:lvl2pPr>
            <a:lvl3pPr marL="1143000" indent="-228600">
              <a:defRPr sz="2000" b="1" i="1" u="sng">
                <a:solidFill>
                  <a:srgbClr val="FF3300"/>
                </a:solidFill>
                <a:latin typeface="Verdana" pitchFamily="34" charset="0"/>
                <a:ea typeface="黑体" pitchFamily="49" charset="-122"/>
              </a:defRPr>
            </a:lvl3pPr>
            <a:lvl4pPr marL="1600200" indent="-228600">
              <a:defRPr sz="2000" b="1" i="1" u="sng">
                <a:solidFill>
                  <a:srgbClr val="FF3300"/>
                </a:solidFill>
                <a:latin typeface="Verdana" pitchFamily="34" charset="0"/>
                <a:ea typeface="黑体" pitchFamily="49" charset="-122"/>
              </a:defRPr>
            </a:lvl4pPr>
            <a:lvl5pPr marL="2057400" indent="-228600">
              <a:defRPr sz="2000" b="1" i="1" u="sng">
                <a:solidFill>
                  <a:srgbClr val="FF3300"/>
                </a:solidFill>
                <a:latin typeface="Verdana" pitchFamily="34" charset="0"/>
                <a:ea typeface="黑体" pitchFamily="49" charset="-122"/>
              </a:defRPr>
            </a:lvl5pPr>
            <a:lvl6pPr marL="2514600" indent="-228600" eaLnBrk="0" fontAlgn="base" hangingPunct="0">
              <a:spcBef>
                <a:spcPct val="0"/>
              </a:spcBef>
              <a:spcAft>
                <a:spcPct val="0"/>
              </a:spcAft>
              <a:defRPr sz="2000" b="1" i="1" u="sng">
                <a:solidFill>
                  <a:srgbClr val="FF3300"/>
                </a:solidFill>
                <a:latin typeface="Verdana" pitchFamily="34" charset="0"/>
                <a:ea typeface="黑体" pitchFamily="49" charset="-122"/>
              </a:defRPr>
            </a:lvl6pPr>
            <a:lvl7pPr marL="2971800" indent="-228600" eaLnBrk="0" fontAlgn="base" hangingPunct="0">
              <a:spcBef>
                <a:spcPct val="0"/>
              </a:spcBef>
              <a:spcAft>
                <a:spcPct val="0"/>
              </a:spcAft>
              <a:defRPr sz="2000" b="1" i="1" u="sng">
                <a:solidFill>
                  <a:srgbClr val="FF3300"/>
                </a:solidFill>
                <a:latin typeface="Verdana" pitchFamily="34" charset="0"/>
                <a:ea typeface="黑体" pitchFamily="49" charset="-122"/>
              </a:defRPr>
            </a:lvl7pPr>
            <a:lvl8pPr marL="3429000" indent="-228600" eaLnBrk="0" fontAlgn="base" hangingPunct="0">
              <a:spcBef>
                <a:spcPct val="0"/>
              </a:spcBef>
              <a:spcAft>
                <a:spcPct val="0"/>
              </a:spcAft>
              <a:defRPr sz="2000" b="1" i="1" u="sng">
                <a:solidFill>
                  <a:srgbClr val="FF3300"/>
                </a:solidFill>
                <a:latin typeface="Verdana" pitchFamily="34" charset="0"/>
                <a:ea typeface="黑体" pitchFamily="49" charset="-122"/>
              </a:defRPr>
            </a:lvl8pPr>
            <a:lvl9pPr marL="3886200" indent="-228600" eaLnBrk="0" fontAlgn="base" hangingPunct="0">
              <a:spcBef>
                <a:spcPct val="0"/>
              </a:spcBef>
              <a:spcAft>
                <a:spcPct val="0"/>
              </a:spcAft>
              <a:defRPr sz="2000" b="1" i="1" u="sng">
                <a:solidFill>
                  <a:srgbClr val="FF3300"/>
                </a:solidFill>
                <a:latin typeface="Verdana" pitchFamily="34" charset="0"/>
                <a:ea typeface="黑体" pitchFamily="49" charset="-122"/>
              </a:defRPr>
            </a:lvl9pPr>
          </a:lstStyle>
          <a:p>
            <a:pPr eaLnBrk="1" hangingPunct="1">
              <a:spcBef>
                <a:spcPct val="50000"/>
              </a:spcBef>
              <a:defRPr/>
            </a:pPr>
            <a:r>
              <a:rPr lang="zh-CN" altLang="en-US" sz="2400" i="0" u="none" dirty="0">
                <a:solidFill>
                  <a:schemeClr val="accent1"/>
                </a:solidFill>
                <a:latin typeface="+mj-ea"/>
                <a:ea typeface="+mj-ea"/>
              </a:rPr>
              <a:t>贵宾来访</a:t>
            </a:r>
            <a:endParaRPr lang="zh-CN" altLang="zh-CN" sz="2400" i="0" u="none" dirty="0">
              <a:solidFill>
                <a:schemeClr val="accent1"/>
              </a:solidFill>
              <a:latin typeface="+mj-ea"/>
              <a:ea typeface="+mj-ea"/>
              <a:cs typeface="Times New Roman" pitchFamily="18" charset="0"/>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31</a:t>
            </a:fld>
            <a:endParaRPr lang="zh-CN" altLang="en-US" dirty="0"/>
          </a:p>
        </p:txBody>
      </p:sp>
    </p:spTree>
    <p:extLst>
      <p:ext uri="{BB962C8B-B14F-4D97-AF65-F5344CB8AC3E}">
        <p14:creationId xmlns:p14="http://schemas.microsoft.com/office/powerpoint/2010/main" val="177034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3851920" y="585143"/>
            <a:ext cx="3480197" cy="1970485"/>
            <a:chOff x="410543" y="1300487"/>
            <a:chExt cx="6625313" cy="2585545"/>
          </a:xfrm>
        </p:grpSpPr>
        <p:pic>
          <p:nvPicPr>
            <p:cNvPr id="44046" name="Picture 2" descr="C:\Documents and Settings\lihuay\桌面\莅临视察荣昌的领导照片\10、中共中央总书记胡锦涛.jpg"/>
            <p:cNvPicPr>
              <a:picLocks noChangeAspect="1" noChangeArrowheads="1"/>
            </p:cNvPicPr>
            <p:nvPr/>
          </p:nvPicPr>
          <p:blipFill>
            <a:blip r:embed="rId2" cstate="print">
              <a:extLst>
                <a:ext uri="{28A0092B-C50C-407E-A947-70E740481C1C}">
                  <a14:useLocalDpi xmlns:a14="http://schemas.microsoft.com/office/drawing/2010/main" val="0"/>
                </a:ext>
              </a:extLst>
            </a:blip>
            <a:srcRect t="2263" b="16196"/>
            <a:stretch>
              <a:fillRect/>
            </a:stretch>
          </p:blipFill>
          <p:spPr bwMode="auto">
            <a:xfrm>
              <a:off x="410543" y="1300487"/>
              <a:ext cx="6625313" cy="258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5"/>
            <p:cNvSpPr/>
            <p:nvPr/>
          </p:nvSpPr>
          <p:spPr>
            <a:xfrm rot="5400000">
              <a:off x="374901" y="1376748"/>
              <a:ext cx="792068" cy="720783"/>
            </a:xfrm>
            <a:prstGeom prst="triangle">
              <a:avLst>
                <a:gd name="adj" fmla="val 0"/>
              </a:avLst>
            </a:prstGeom>
            <a:solidFill>
              <a:srgbClr val="FFD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7" name="组合 6"/>
          <p:cNvGrpSpPr>
            <a:grpSpLocks/>
          </p:cNvGrpSpPr>
          <p:nvPr/>
        </p:nvGrpSpPr>
        <p:grpSpPr bwMode="auto">
          <a:xfrm>
            <a:off x="395537" y="2931790"/>
            <a:ext cx="2176059" cy="1931194"/>
            <a:chOff x="842591" y="4077072"/>
            <a:chExt cx="3588328" cy="2747840"/>
          </a:xfrm>
        </p:grpSpPr>
        <p:pic>
          <p:nvPicPr>
            <p:cNvPr id="44044" name="Picture 3" descr="C:\Documents and Settings\lihuay\桌面\莅临视察荣昌的领导照片\11、中共中央政治局常委吴邦国同志.jpg"/>
            <p:cNvPicPr>
              <a:picLocks noChangeAspect="1" noChangeArrowheads="1"/>
            </p:cNvPicPr>
            <p:nvPr/>
          </p:nvPicPr>
          <p:blipFill>
            <a:blip r:embed="rId3" cstate="print">
              <a:extLst>
                <a:ext uri="{28A0092B-C50C-407E-A947-70E740481C1C}">
                  <a14:useLocalDpi xmlns:a14="http://schemas.microsoft.com/office/drawing/2010/main" val="0"/>
                </a:ext>
              </a:extLst>
            </a:blip>
            <a:srcRect l="15411"/>
            <a:stretch>
              <a:fillRect/>
            </a:stretch>
          </p:blipFill>
          <p:spPr bwMode="auto">
            <a:xfrm>
              <a:off x="842591" y="4077072"/>
              <a:ext cx="3588328" cy="274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等腰三角形 8"/>
            <p:cNvSpPr/>
            <p:nvPr/>
          </p:nvSpPr>
          <p:spPr>
            <a:xfrm rot="10800000">
              <a:off x="3740367" y="4077072"/>
              <a:ext cx="690552" cy="616655"/>
            </a:xfrm>
            <a:prstGeom prst="triangle">
              <a:avLst>
                <a:gd name="adj" fmla="val 0"/>
              </a:avLst>
            </a:prstGeom>
            <a:solidFill>
              <a:srgbClr val="FFD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0" name="组合 9"/>
          <p:cNvGrpSpPr>
            <a:grpSpLocks/>
          </p:cNvGrpSpPr>
          <p:nvPr/>
        </p:nvGrpSpPr>
        <p:grpSpPr bwMode="auto">
          <a:xfrm>
            <a:off x="5868144" y="2931790"/>
            <a:ext cx="2187401" cy="1907381"/>
            <a:chOff x="6662057" y="3853542"/>
            <a:chExt cx="3951514" cy="3004457"/>
          </a:xfrm>
        </p:grpSpPr>
        <p:pic>
          <p:nvPicPr>
            <p:cNvPr id="44042" name="Picture 5" descr="C:\Documents and Settings\lihuay\桌面\莅临视察荣昌的领导照片\QYH_1058.JPG"/>
            <p:cNvPicPr>
              <a:picLocks noChangeAspect="1" noChangeArrowheads="1"/>
            </p:cNvPicPr>
            <p:nvPr/>
          </p:nvPicPr>
          <p:blipFill>
            <a:blip r:embed="rId4" cstate="print">
              <a:extLst>
                <a:ext uri="{28A0092B-C50C-407E-A947-70E740481C1C}">
                  <a14:useLocalDpi xmlns:a14="http://schemas.microsoft.com/office/drawing/2010/main" val="0"/>
                </a:ext>
              </a:extLst>
            </a:blip>
            <a:srcRect l="17091" t="9793" r="9734" b="6750"/>
            <a:stretch>
              <a:fillRect/>
            </a:stretch>
          </p:blipFill>
          <p:spPr bwMode="auto">
            <a:xfrm>
              <a:off x="6662057" y="3853542"/>
              <a:ext cx="3951514" cy="300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等腰三角形 11"/>
            <p:cNvSpPr/>
            <p:nvPr/>
          </p:nvSpPr>
          <p:spPr>
            <a:xfrm rot="10800000">
              <a:off x="9924266" y="3853542"/>
              <a:ext cx="689305" cy="617020"/>
            </a:xfrm>
            <a:prstGeom prst="triangle">
              <a:avLst>
                <a:gd name="adj" fmla="val 0"/>
              </a:avLst>
            </a:prstGeom>
            <a:solidFill>
              <a:srgbClr val="FFD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3" name="组合 12"/>
          <p:cNvGrpSpPr>
            <a:grpSpLocks/>
          </p:cNvGrpSpPr>
          <p:nvPr/>
        </p:nvGrpSpPr>
        <p:grpSpPr bwMode="auto">
          <a:xfrm>
            <a:off x="2915816" y="2931790"/>
            <a:ext cx="2608109" cy="1933575"/>
            <a:chOff x="7429499" y="3804557"/>
            <a:chExt cx="4360241" cy="3110142"/>
          </a:xfrm>
        </p:grpSpPr>
        <p:pic>
          <p:nvPicPr>
            <p:cNvPr id="44040" name="Picture 4" descr="C:\Documents and Settings\lihuay\桌面\莅临视察荣昌的领导照片\IMG_2219.JPG"/>
            <p:cNvPicPr>
              <a:picLocks noChangeAspect="1" noChangeArrowheads="1"/>
            </p:cNvPicPr>
            <p:nvPr/>
          </p:nvPicPr>
          <p:blipFill>
            <a:blip r:embed="rId5" cstate="print">
              <a:extLst>
                <a:ext uri="{28A0092B-C50C-407E-A947-70E740481C1C}">
                  <a14:useLocalDpi xmlns:a14="http://schemas.microsoft.com/office/drawing/2010/main" val="0"/>
                </a:ext>
              </a:extLst>
            </a:blip>
            <a:srcRect l="9175" t="10431" r="10080" b="3175"/>
            <a:stretch>
              <a:fillRect/>
            </a:stretch>
          </p:blipFill>
          <p:spPr bwMode="auto">
            <a:xfrm>
              <a:off x="7429500" y="3804557"/>
              <a:ext cx="4360240"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等腰三角形 14"/>
            <p:cNvSpPr/>
            <p:nvPr/>
          </p:nvSpPr>
          <p:spPr>
            <a:xfrm rot="5400000">
              <a:off x="7392918" y="3841137"/>
              <a:ext cx="792856" cy="719697"/>
            </a:xfrm>
            <a:prstGeom prst="triangle">
              <a:avLst>
                <a:gd name="adj" fmla="val 0"/>
              </a:avLst>
            </a:prstGeom>
            <a:solidFill>
              <a:srgbClr val="FFD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44038" name="TextBox 15"/>
          <p:cNvSpPr txBox="1">
            <a:spLocks noChangeArrowheads="1"/>
          </p:cNvSpPr>
          <p:nvPr/>
        </p:nvSpPr>
        <p:spPr bwMode="auto">
          <a:xfrm>
            <a:off x="323528" y="699542"/>
            <a:ext cx="2968799"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lnSpc>
                <a:spcPts val="2475"/>
              </a:lnSpc>
            </a:pPr>
            <a:r>
              <a:rPr lang="zh-CN" altLang="en-US" sz="1600" b="0" i="0" u="none" dirty="0" smtClean="0">
                <a:solidFill>
                  <a:schemeClr val="tx1"/>
                </a:solidFill>
                <a:latin typeface="+mn-ea"/>
                <a:ea typeface="+mn-ea"/>
              </a:rPr>
              <a:t>荣</a:t>
            </a:r>
            <a:r>
              <a:rPr lang="zh-CN" altLang="en-US" sz="1600" b="0" i="0" u="none" dirty="0">
                <a:solidFill>
                  <a:schemeClr val="tx1"/>
                </a:solidFill>
                <a:latin typeface="+mn-ea"/>
                <a:ea typeface="+mn-ea"/>
              </a:rPr>
              <a:t>昌的发展得到国家和地方领导人的亲切关怀：胡锦涛、吴邦国、张高丽、吴官正、周光召、桑国卫、姜异康等先后视察荣昌，给予荣昌莫大的鼓舞和鞭策。</a:t>
            </a:r>
          </a:p>
        </p:txBody>
      </p:sp>
      <p:sp>
        <p:nvSpPr>
          <p:cNvPr id="16" name="Text Box 8"/>
          <p:cNvSpPr txBox="1">
            <a:spLocks noChangeArrowheads="1"/>
          </p:cNvSpPr>
          <p:nvPr/>
        </p:nvSpPr>
        <p:spPr bwMode="auto">
          <a:xfrm>
            <a:off x="323528" y="123478"/>
            <a:ext cx="3132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i="1" u="sng">
                <a:solidFill>
                  <a:srgbClr val="FF3300"/>
                </a:solidFill>
                <a:latin typeface="Verdana" pitchFamily="34" charset="0"/>
                <a:ea typeface="黑体" pitchFamily="49" charset="-122"/>
              </a:defRPr>
            </a:lvl1pPr>
            <a:lvl2pPr marL="742950" indent="-285750">
              <a:defRPr sz="2000" b="1" i="1" u="sng">
                <a:solidFill>
                  <a:srgbClr val="FF3300"/>
                </a:solidFill>
                <a:latin typeface="Verdana" pitchFamily="34" charset="0"/>
                <a:ea typeface="黑体" pitchFamily="49" charset="-122"/>
              </a:defRPr>
            </a:lvl2pPr>
            <a:lvl3pPr marL="1143000" indent="-228600">
              <a:defRPr sz="2000" b="1" i="1" u="sng">
                <a:solidFill>
                  <a:srgbClr val="FF3300"/>
                </a:solidFill>
                <a:latin typeface="Verdana" pitchFamily="34" charset="0"/>
                <a:ea typeface="黑体" pitchFamily="49" charset="-122"/>
              </a:defRPr>
            </a:lvl3pPr>
            <a:lvl4pPr marL="1600200" indent="-228600">
              <a:defRPr sz="2000" b="1" i="1" u="sng">
                <a:solidFill>
                  <a:srgbClr val="FF3300"/>
                </a:solidFill>
                <a:latin typeface="Verdana" pitchFamily="34" charset="0"/>
                <a:ea typeface="黑体" pitchFamily="49" charset="-122"/>
              </a:defRPr>
            </a:lvl4pPr>
            <a:lvl5pPr marL="2057400" indent="-228600">
              <a:defRPr sz="2000" b="1" i="1" u="sng">
                <a:solidFill>
                  <a:srgbClr val="FF3300"/>
                </a:solidFill>
                <a:latin typeface="Verdana" pitchFamily="34" charset="0"/>
                <a:ea typeface="黑体" pitchFamily="49" charset="-122"/>
              </a:defRPr>
            </a:lvl5pPr>
            <a:lvl6pPr marL="2514600" indent="-228600" eaLnBrk="0" fontAlgn="base" hangingPunct="0">
              <a:spcBef>
                <a:spcPct val="0"/>
              </a:spcBef>
              <a:spcAft>
                <a:spcPct val="0"/>
              </a:spcAft>
              <a:defRPr sz="2000" b="1" i="1" u="sng">
                <a:solidFill>
                  <a:srgbClr val="FF3300"/>
                </a:solidFill>
                <a:latin typeface="Verdana" pitchFamily="34" charset="0"/>
                <a:ea typeface="黑体" pitchFamily="49" charset="-122"/>
              </a:defRPr>
            </a:lvl6pPr>
            <a:lvl7pPr marL="2971800" indent="-228600" eaLnBrk="0" fontAlgn="base" hangingPunct="0">
              <a:spcBef>
                <a:spcPct val="0"/>
              </a:spcBef>
              <a:spcAft>
                <a:spcPct val="0"/>
              </a:spcAft>
              <a:defRPr sz="2000" b="1" i="1" u="sng">
                <a:solidFill>
                  <a:srgbClr val="FF3300"/>
                </a:solidFill>
                <a:latin typeface="Verdana" pitchFamily="34" charset="0"/>
                <a:ea typeface="黑体" pitchFamily="49" charset="-122"/>
              </a:defRPr>
            </a:lvl7pPr>
            <a:lvl8pPr marL="3429000" indent="-228600" eaLnBrk="0" fontAlgn="base" hangingPunct="0">
              <a:spcBef>
                <a:spcPct val="0"/>
              </a:spcBef>
              <a:spcAft>
                <a:spcPct val="0"/>
              </a:spcAft>
              <a:defRPr sz="2000" b="1" i="1" u="sng">
                <a:solidFill>
                  <a:srgbClr val="FF3300"/>
                </a:solidFill>
                <a:latin typeface="Verdana" pitchFamily="34" charset="0"/>
                <a:ea typeface="黑体" pitchFamily="49" charset="-122"/>
              </a:defRPr>
            </a:lvl8pPr>
            <a:lvl9pPr marL="3886200" indent="-228600" eaLnBrk="0" fontAlgn="base" hangingPunct="0">
              <a:spcBef>
                <a:spcPct val="0"/>
              </a:spcBef>
              <a:spcAft>
                <a:spcPct val="0"/>
              </a:spcAft>
              <a:defRPr sz="2000" b="1" i="1" u="sng">
                <a:solidFill>
                  <a:srgbClr val="FF3300"/>
                </a:solidFill>
                <a:latin typeface="Verdana" pitchFamily="34" charset="0"/>
                <a:ea typeface="黑体" pitchFamily="49" charset="-122"/>
              </a:defRPr>
            </a:lvl9pPr>
          </a:lstStyle>
          <a:p>
            <a:pPr eaLnBrk="1" hangingPunct="1">
              <a:spcBef>
                <a:spcPct val="50000"/>
              </a:spcBef>
              <a:defRPr/>
            </a:pPr>
            <a:r>
              <a:rPr lang="zh-CN" altLang="en-US" sz="2400" i="0" u="none" dirty="0">
                <a:solidFill>
                  <a:schemeClr val="accent1"/>
                </a:solidFill>
                <a:latin typeface="+mj-ea"/>
                <a:ea typeface="+mj-ea"/>
              </a:rPr>
              <a:t>贵宾来访</a:t>
            </a:r>
            <a:endParaRPr lang="zh-CN" altLang="zh-CN" sz="2400" i="0" u="none" dirty="0">
              <a:solidFill>
                <a:schemeClr val="accent1"/>
              </a:solidFill>
              <a:latin typeface="+mj-ea"/>
              <a:ea typeface="+mj-ea"/>
              <a:cs typeface="Times New Roman" pitchFamily="18" charset="0"/>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32</a:t>
            </a:fld>
            <a:endParaRPr lang="zh-CN" altLang="en-US" dirty="0"/>
          </a:p>
        </p:txBody>
      </p:sp>
    </p:spTree>
    <p:extLst>
      <p:ext uri="{BB962C8B-B14F-4D97-AF65-F5344CB8AC3E}">
        <p14:creationId xmlns:p14="http://schemas.microsoft.com/office/powerpoint/2010/main" val="45217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32E78D1D-2628-4CA8-9436-191B1FD5A5E0}" type="slidenum">
              <a:rPr lang="zh-CN" altLang="en-US" smtClean="0"/>
              <a:pPr>
                <a:defRPr/>
              </a:pPr>
              <a:t>33</a:t>
            </a:fld>
            <a:endParaRPr lang="zh-CN" altLang="en-US" dirty="0"/>
          </a:p>
        </p:txBody>
      </p:sp>
      <p:sp>
        <p:nvSpPr>
          <p:cNvPr id="16" name="Rectangle 16"/>
          <p:cNvSpPr>
            <a:spLocks noChangeArrowheads="1"/>
          </p:cNvSpPr>
          <p:nvPr/>
        </p:nvSpPr>
        <p:spPr bwMode="auto">
          <a:xfrm>
            <a:off x="681038" y="553027"/>
            <a:ext cx="26765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1pPr>
            <a:lvl2pPr marL="169863" indent="-168275"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2pPr>
            <a:lvl3pPr marL="11430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3pPr>
            <a:lvl4pPr marL="16002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4pPr>
            <a:lvl5pPr marL="20574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5pPr>
            <a:lvl6pPr marL="25146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6pPr>
            <a:lvl7pPr marL="29718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7pPr>
            <a:lvl8pPr marL="34290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8pPr>
            <a:lvl9pPr marL="38862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9pPr>
          </a:lstStyle>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住房</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公积金</a:t>
            </a:r>
            <a:endParaRPr lang="zh-CN" altLang="en-US" b="1" dirty="0" smtClean="0">
              <a:solidFill>
                <a:srgbClr val="004C4A"/>
              </a:solidFill>
              <a:effectLst>
                <a:outerShdw blurRad="38100" dist="38100" dir="2700000" algn="tl">
                  <a:srgbClr val="C0C0C0"/>
                </a:outerShdw>
              </a:effectLst>
              <a:latin typeface="宋体" panose="02010600030101010101" pitchFamily="2" charset="-122"/>
            </a:endParaRPr>
          </a:p>
          <a:p>
            <a:pPr lvl="1" eaLnBrk="1" hangingPunct="1">
              <a:lnSpc>
                <a:spcPct val="110000"/>
              </a:lnSpc>
              <a:spcBef>
                <a:spcPct val="40000"/>
              </a:spcBef>
              <a:buFont typeface="Arial" panose="020B0604020202020204" pitchFamily="34" charset="0"/>
              <a:buChar char="–"/>
              <a:defRPr/>
            </a:pPr>
            <a:r>
              <a:rPr lang="de-DE" altLang="en-US" b="1" dirty="0" smtClean="0">
                <a:solidFill>
                  <a:srgbClr val="004C4A"/>
                </a:solidFill>
                <a:effectLst>
                  <a:outerShdw blurRad="38100" dist="38100" dir="2700000" algn="tl">
                    <a:srgbClr val="C0C0C0"/>
                  </a:outerShdw>
                </a:effectLst>
                <a:latin typeface="宋体" panose="02010600030101010101" pitchFamily="2" charset="-122"/>
              </a:rPr>
              <a:t>医疗</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保险</a:t>
            </a:r>
            <a:r>
              <a:rPr lang="en-US" b="1" dirty="0" smtClean="0">
                <a:solidFill>
                  <a:srgbClr val="004C4A"/>
                </a:solidFill>
                <a:effectLst>
                  <a:outerShdw blurRad="38100" dist="38100" dir="2700000" algn="tl">
                    <a:srgbClr val="C0C0C0"/>
                  </a:outerShdw>
                </a:effectLst>
                <a:latin typeface="宋体" panose="02010600030101010101" pitchFamily="2" charset="-122"/>
              </a:rPr>
              <a:t>/</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工伤保险</a:t>
            </a:r>
          </a:p>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养老保险</a:t>
            </a:r>
            <a:r>
              <a:rPr lang="en-US" b="1" dirty="0" smtClean="0">
                <a:solidFill>
                  <a:srgbClr val="004C4A"/>
                </a:solidFill>
                <a:effectLst>
                  <a:outerShdw blurRad="38100" dist="38100" dir="2700000" algn="tl">
                    <a:srgbClr val="C0C0C0"/>
                  </a:outerShdw>
                </a:effectLst>
                <a:latin typeface="宋体" panose="02010600030101010101" pitchFamily="2" charset="-122"/>
              </a:rPr>
              <a:t>/</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生育保险</a:t>
            </a:r>
            <a:endParaRPr lang="en-US" b="1" dirty="0" smtClean="0">
              <a:solidFill>
                <a:srgbClr val="004C4A"/>
              </a:solidFill>
              <a:effectLst>
                <a:outerShdw blurRad="38100" dist="38100" dir="2700000" algn="tl">
                  <a:srgbClr val="C0C0C0"/>
                </a:outerShdw>
              </a:effectLst>
              <a:latin typeface="宋体" panose="02010600030101010101" pitchFamily="2" charset="-122"/>
            </a:endParaRPr>
          </a:p>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失</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业</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保险</a:t>
            </a:r>
            <a:endParaRPr lang="de-DE" altLang="en-US" b="1" dirty="0" smtClean="0">
              <a:solidFill>
                <a:srgbClr val="004C4A"/>
              </a:solidFill>
              <a:effectLst>
                <a:outerShdw blurRad="38100" dist="38100" dir="2700000" algn="tl">
                  <a:srgbClr val="C0C0C0"/>
                </a:outerShdw>
              </a:effectLst>
              <a:latin typeface="宋体" panose="02010600030101010101" pitchFamily="2" charset="-122"/>
            </a:endParaRPr>
          </a:p>
        </p:txBody>
      </p:sp>
      <p:sp>
        <p:nvSpPr>
          <p:cNvPr id="17" name="Rectangle 18"/>
          <p:cNvSpPr>
            <a:spLocks noChangeArrowheads="1"/>
          </p:cNvSpPr>
          <p:nvPr/>
        </p:nvSpPr>
        <p:spPr bwMode="auto">
          <a:xfrm>
            <a:off x="5365751" y="553027"/>
            <a:ext cx="28130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1pPr>
            <a:lvl2pPr marL="169863" indent="-168275"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2pPr>
            <a:lvl3pPr marL="11430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3pPr>
            <a:lvl4pPr marL="16002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4pPr>
            <a:lvl5pPr marL="20574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5pPr>
            <a:lvl6pPr marL="25146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6pPr>
            <a:lvl7pPr marL="29718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7pPr>
            <a:lvl8pPr marL="34290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8pPr>
            <a:lvl9pPr marL="38862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9pPr>
          </a:lstStyle>
          <a:p>
            <a:pPr lvl="1" eaLnBrk="1" hangingPunct="1">
              <a:lnSpc>
                <a:spcPct val="110000"/>
              </a:lnSpc>
              <a:spcBef>
                <a:spcPct val="40000"/>
              </a:spcBef>
              <a:buFont typeface="Arial" panose="020B0604020202020204" pitchFamily="34" charset="0"/>
              <a:buChar char="–"/>
              <a:defRPr/>
            </a:pPr>
            <a:r>
              <a:rPr lang="de-DE" altLang="en-US" b="1" dirty="0" smtClean="0">
                <a:solidFill>
                  <a:srgbClr val="004C4A"/>
                </a:solidFill>
                <a:effectLst>
                  <a:outerShdw blurRad="38100" dist="38100" dir="2700000" algn="tl">
                    <a:srgbClr val="C0C0C0"/>
                  </a:outerShdw>
                </a:effectLst>
                <a:latin typeface="宋体" panose="02010600030101010101" pitchFamily="2" charset="-122"/>
              </a:rPr>
              <a:t>年</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假、</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法</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定</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公</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众</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假期</a:t>
            </a:r>
          </a:p>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婚假、</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丧</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假、探亲费</a:t>
            </a:r>
          </a:p>
          <a:p>
            <a:pPr lvl="1" eaLnBrk="1" hangingPunct="1">
              <a:lnSpc>
                <a:spcPct val="110000"/>
              </a:lnSpc>
              <a:spcBef>
                <a:spcPct val="40000"/>
              </a:spcBef>
              <a:buFont typeface="Arial" panose="020B0604020202020204" pitchFamily="34" charset="0"/>
              <a:buChar char="–"/>
              <a:defRPr/>
            </a:pPr>
            <a:r>
              <a:rPr lang="de-DE" altLang="en-US" b="1" dirty="0" smtClean="0">
                <a:solidFill>
                  <a:srgbClr val="004C4A"/>
                </a:solidFill>
                <a:effectLst>
                  <a:outerShdw blurRad="38100" dist="38100" dir="2700000" algn="tl">
                    <a:srgbClr val="C0C0C0"/>
                  </a:outerShdw>
                </a:effectLst>
                <a:latin typeface="宋体" panose="02010600030101010101" pitchFamily="2" charset="-122"/>
              </a:rPr>
              <a:t>产</a:t>
            </a:r>
            <a:r>
              <a:rPr lang="zh-CN" altLang="en-US" b="1" dirty="0" smtClean="0">
                <a:solidFill>
                  <a:srgbClr val="004C4A"/>
                </a:solidFill>
                <a:effectLst>
                  <a:outerShdw blurRad="38100" dist="38100" dir="2700000" algn="tl">
                    <a:srgbClr val="C0C0C0"/>
                  </a:outerShdw>
                </a:effectLst>
                <a:latin typeface="宋体" panose="02010600030101010101" pitchFamily="2" charset="-122"/>
              </a:rPr>
              <a:t>假</a:t>
            </a:r>
          </a:p>
        </p:txBody>
      </p:sp>
      <p:sp>
        <p:nvSpPr>
          <p:cNvPr id="18" name="Rectangle 42"/>
          <p:cNvSpPr>
            <a:spLocks noChangeArrowheads="1"/>
          </p:cNvSpPr>
          <p:nvPr/>
        </p:nvSpPr>
        <p:spPr bwMode="auto">
          <a:xfrm>
            <a:off x="612776" y="3053340"/>
            <a:ext cx="4213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1pPr>
            <a:lvl2pPr marL="169863" indent="-168275"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2pPr>
            <a:lvl3pPr marL="11430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3pPr>
            <a:lvl4pPr marL="16002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4pPr>
            <a:lvl5pPr marL="20574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5pPr>
            <a:lvl6pPr marL="25146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6pPr>
            <a:lvl7pPr marL="29718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7pPr>
            <a:lvl8pPr marL="34290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8pPr>
            <a:lvl9pPr marL="38862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9pPr>
          </a:lstStyle>
          <a:p>
            <a:pPr lvl="1" eaLnBrk="1" hangingPunct="1">
              <a:lnSpc>
                <a:spcPct val="110000"/>
              </a:lnSpc>
              <a:spcBef>
                <a:spcPct val="40000"/>
              </a:spcBef>
              <a:buFont typeface="Arial" panose="020B0604020202020204" pitchFamily="34" charset="0"/>
              <a:buChar char="–"/>
              <a:defRPr/>
            </a:pPr>
            <a:r>
              <a:rPr lang="zh-CN" altLang="en-US" b="1" smtClean="0">
                <a:solidFill>
                  <a:srgbClr val="004C4A"/>
                </a:solidFill>
                <a:effectLst>
                  <a:outerShdw blurRad="38100" dist="38100" dir="2700000" algn="tl">
                    <a:srgbClr val="C0C0C0"/>
                  </a:outerShdw>
                </a:effectLst>
                <a:latin typeface="宋体" panose="02010600030101010101" pitchFamily="2" charset="-122"/>
              </a:rPr>
              <a:t>午餐补贴</a:t>
            </a:r>
          </a:p>
          <a:p>
            <a:pPr lvl="1" eaLnBrk="1" hangingPunct="1">
              <a:lnSpc>
                <a:spcPct val="110000"/>
              </a:lnSpc>
              <a:spcBef>
                <a:spcPct val="40000"/>
              </a:spcBef>
              <a:buFont typeface="Arial" panose="020B0604020202020204" pitchFamily="34" charset="0"/>
              <a:buChar char="–"/>
              <a:defRPr/>
            </a:pPr>
            <a:r>
              <a:rPr lang="zh-CN" altLang="en-US" b="1" smtClean="0">
                <a:solidFill>
                  <a:srgbClr val="004C4A"/>
                </a:solidFill>
                <a:effectLst>
                  <a:outerShdw blurRad="38100" dist="38100" dir="2700000" algn="tl">
                    <a:srgbClr val="C0C0C0"/>
                  </a:outerShdw>
                </a:effectLst>
                <a:latin typeface="宋体" panose="02010600030101010101" pitchFamily="2" charset="-122"/>
              </a:rPr>
              <a:t>交通通讯补贴</a:t>
            </a:r>
          </a:p>
          <a:p>
            <a:pPr lvl="1" eaLnBrk="1" hangingPunct="1">
              <a:lnSpc>
                <a:spcPct val="110000"/>
              </a:lnSpc>
              <a:spcBef>
                <a:spcPct val="40000"/>
              </a:spcBef>
              <a:buFont typeface="Arial" panose="020B0604020202020204" pitchFamily="34" charset="0"/>
              <a:buChar char="–"/>
              <a:defRPr/>
            </a:pPr>
            <a:r>
              <a:rPr lang="zh-CN" altLang="en-US" b="1" smtClean="0">
                <a:solidFill>
                  <a:srgbClr val="004C4A"/>
                </a:solidFill>
                <a:effectLst>
                  <a:outerShdw blurRad="38100" dist="38100" dir="2700000" algn="tl">
                    <a:srgbClr val="C0C0C0"/>
                  </a:outerShdw>
                </a:effectLst>
                <a:latin typeface="宋体" panose="02010600030101010101" pitchFamily="2" charset="-122"/>
              </a:rPr>
              <a:t>定期体检</a:t>
            </a:r>
          </a:p>
        </p:txBody>
      </p:sp>
      <p:sp>
        <p:nvSpPr>
          <p:cNvPr id="19" name="Oval 50"/>
          <p:cNvSpPr>
            <a:spLocks noChangeArrowheads="1"/>
          </p:cNvSpPr>
          <p:nvPr/>
        </p:nvSpPr>
        <p:spPr bwMode="auto">
          <a:xfrm>
            <a:off x="3134856" y="1491630"/>
            <a:ext cx="1800225" cy="1800225"/>
          </a:xfrm>
          <a:prstGeom prst="ellipse">
            <a:avLst/>
          </a:prstGeom>
          <a:gradFill rotWithShape="1">
            <a:gsLst>
              <a:gs pos="0">
                <a:schemeClr val="accent2"/>
              </a:gs>
              <a:gs pos="100000">
                <a:srgbClr val="54585B"/>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lnSpc>
                <a:spcPct val="150000"/>
              </a:lnSpc>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ClrTx/>
              <a:buFont typeface="Arial" panose="020B0604020202020204" pitchFamily="34" charset="0"/>
              <a:buNone/>
            </a:pPr>
            <a:r>
              <a:rPr lang="zh-CN" altLang="en-US" sz="2400" b="1" dirty="0">
                <a:solidFill>
                  <a:schemeClr val="bg1"/>
                </a:solidFill>
                <a:latin typeface="Garamond" panose="02020404030301010803" pitchFamily="18" charset="0"/>
                <a:ea typeface="黑体" panose="02010609060101010101" pitchFamily="49" charset="-122"/>
              </a:rPr>
              <a:t>福利体系</a:t>
            </a:r>
          </a:p>
        </p:txBody>
      </p:sp>
      <p:sp>
        <p:nvSpPr>
          <p:cNvPr id="20" name="Rectangle 19"/>
          <p:cNvSpPr>
            <a:spLocks noChangeArrowheads="1"/>
          </p:cNvSpPr>
          <p:nvPr/>
        </p:nvSpPr>
        <p:spPr bwMode="auto">
          <a:xfrm>
            <a:off x="5365751" y="2931246"/>
            <a:ext cx="28844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1pPr>
            <a:lvl2pPr marL="169863" indent="-168275"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2pPr>
            <a:lvl3pPr marL="11430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3pPr>
            <a:lvl4pPr marL="16002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4pPr>
            <a:lvl5pPr marL="2057400" indent="-228600" defTabSz="330200" eaLnBrk="0" hangingPunct="0">
              <a:tabLst>
                <a:tab pos="8521700" algn="r"/>
              </a:tabLst>
              <a:defRPr>
                <a:solidFill>
                  <a:schemeClr val="tx1"/>
                </a:solidFill>
                <a:latin typeface="Garamond" panose="02020404030301010803" pitchFamily="18" charset="0"/>
                <a:ea typeface="宋体" panose="02010600030101010101" pitchFamily="2" charset="-122"/>
              </a:defRPr>
            </a:lvl5pPr>
            <a:lvl6pPr marL="25146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6pPr>
            <a:lvl7pPr marL="29718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7pPr>
            <a:lvl8pPr marL="34290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8pPr>
            <a:lvl9pPr marL="3886200" indent="-228600" defTabSz="330200" eaLnBrk="0" fontAlgn="base" hangingPunct="0">
              <a:spcBef>
                <a:spcPct val="0"/>
              </a:spcBef>
              <a:spcAft>
                <a:spcPct val="0"/>
              </a:spcAft>
              <a:buFont typeface="Arial" panose="020B0604020202020204" pitchFamily="34" charset="0"/>
              <a:tabLst>
                <a:tab pos="8521700" algn="r"/>
              </a:tabLst>
              <a:defRPr>
                <a:solidFill>
                  <a:schemeClr val="tx1"/>
                </a:solidFill>
                <a:latin typeface="Garamond" panose="02020404030301010803" pitchFamily="18" charset="0"/>
                <a:ea typeface="宋体" panose="02010600030101010101" pitchFamily="2" charset="-122"/>
              </a:defRPr>
            </a:lvl9pPr>
          </a:lstStyle>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意外</a:t>
            </a:r>
            <a:r>
              <a:rPr lang="de-DE" altLang="en-US" b="1" dirty="0" smtClean="0">
                <a:solidFill>
                  <a:srgbClr val="004C4A"/>
                </a:solidFill>
                <a:effectLst>
                  <a:outerShdw blurRad="38100" dist="38100" dir="2700000" algn="tl">
                    <a:srgbClr val="C0C0C0"/>
                  </a:outerShdw>
                </a:effectLst>
                <a:latin typeface="宋体" panose="02010600030101010101" pitchFamily="2" charset="-122"/>
              </a:rPr>
              <a:t>保险</a:t>
            </a:r>
            <a:endParaRPr lang="zh-CN" altLang="en-US" b="1" dirty="0" smtClean="0">
              <a:solidFill>
                <a:srgbClr val="004C4A"/>
              </a:solidFill>
              <a:effectLst>
                <a:outerShdw blurRad="38100" dist="38100" dir="2700000" algn="tl">
                  <a:srgbClr val="C0C0C0"/>
                </a:outerShdw>
              </a:effectLst>
              <a:latin typeface="宋体" panose="02010600030101010101" pitchFamily="2" charset="-122"/>
            </a:endParaRPr>
          </a:p>
          <a:p>
            <a:pPr lvl="1" eaLnBrk="1" hangingPunct="1">
              <a:lnSpc>
                <a:spcPct val="110000"/>
              </a:lnSpc>
              <a:spcBef>
                <a:spcPct val="40000"/>
              </a:spcBef>
              <a:buFont typeface="Arial" panose="020B0604020202020204" pitchFamily="34" charset="0"/>
              <a:buChar char="–"/>
              <a:defRPr/>
            </a:pPr>
            <a:r>
              <a:rPr lang="zh-CN" altLang="en-US" b="1" dirty="0" smtClean="0">
                <a:solidFill>
                  <a:srgbClr val="004C4A"/>
                </a:solidFill>
                <a:effectLst>
                  <a:outerShdw blurRad="38100" dist="38100" dir="2700000" algn="tl">
                    <a:srgbClr val="C0C0C0"/>
                  </a:outerShdw>
                </a:effectLst>
                <a:latin typeface="宋体" panose="02010600030101010101" pitchFamily="2" charset="-122"/>
              </a:rPr>
              <a:t>生日贺礼</a:t>
            </a:r>
          </a:p>
        </p:txBody>
      </p:sp>
    </p:spTree>
    <p:extLst>
      <p:ext uri="{BB962C8B-B14F-4D97-AF65-F5344CB8AC3E}">
        <p14:creationId xmlns:p14="http://schemas.microsoft.com/office/powerpoint/2010/main" val="2468665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96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zh-CN" b="1" dirty="0" smtClean="0">
                <a:solidFill>
                  <a:schemeClr val="accent1"/>
                </a:solidFill>
                <a:latin typeface="宋体" panose="02010600030101010101" pitchFamily="2" charset="-122"/>
              </a:rPr>
              <a:t>RC-18(</a:t>
            </a:r>
            <a:r>
              <a:rPr lang="zh-CN" altLang="en-US" b="1" dirty="0" smtClean="0">
                <a:solidFill>
                  <a:schemeClr val="accent1"/>
                </a:solidFill>
                <a:latin typeface="宋体" panose="02010600030101010101" pitchFamily="2" charset="-122"/>
              </a:rPr>
              <a:t>泰爱）</a:t>
            </a:r>
          </a:p>
        </p:txBody>
      </p:sp>
      <p:sp>
        <p:nvSpPr>
          <p:cNvPr id="12292" name="Rectangle 3"/>
          <p:cNvSpPr>
            <a:spLocks noGrp="1" noChangeArrowheads="1"/>
          </p:cNvSpPr>
          <p:nvPr>
            <p:ph type="body" idx="1"/>
          </p:nvPr>
        </p:nvSpPr>
        <p:spPr bwMode="auto">
          <a:xfrm>
            <a:off x="86816" y="1131590"/>
            <a:ext cx="8373616" cy="331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200000"/>
              </a:lnSpc>
            </a:pPr>
            <a:r>
              <a:rPr lang="zh-CN" altLang="en-US" dirty="0" smtClean="0"/>
              <a:t>主要用于治疗自身免疫系统</a:t>
            </a:r>
            <a:r>
              <a:rPr lang="zh-CN" altLang="en-US" dirty="0" smtClean="0"/>
              <a:t>疾病</a:t>
            </a:r>
            <a:endParaRPr lang="zh-CN" altLang="en-US" dirty="0" smtClean="0"/>
          </a:p>
          <a:p>
            <a:pPr eaLnBrk="1" hangingPunct="1">
              <a:lnSpc>
                <a:spcPct val="200000"/>
              </a:lnSpc>
            </a:pPr>
            <a:r>
              <a:rPr lang="zh-CN" altLang="en-US" dirty="0" smtClean="0"/>
              <a:t>具有自主知识产权，分子专利获得中国、美国、欧洲，俄罗斯、韩国、日本等多国</a:t>
            </a:r>
            <a:r>
              <a:rPr lang="zh-CN" altLang="en-US" dirty="0" smtClean="0"/>
              <a:t>授权</a:t>
            </a:r>
            <a:endParaRPr lang="zh-CN" altLang="en-US" dirty="0" smtClean="0"/>
          </a:p>
          <a:p>
            <a:pPr eaLnBrk="1" hangingPunct="1">
              <a:lnSpc>
                <a:spcPct val="200000"/>
              </a:lnSpc>
            </a:pPr>
            <a:r>
              <a:rPr lang="zh-CN" altLang="en-US" dirty="0" smtClean="0"/>
              <a:t>人体</a:t>
            </a:r>
            <a:r>
              <a:rPr lang="en-US" altLang="zh-CN" dirty="0" smtClean="0"/>
              <a:t>I</a:t>
            </a:r>
            <a:r>
              <a:rPr lang="zh-CN" altLang="en-US" dirty="0" smtClean="0"/>
              <a:t>期和</a:t>
            </a:r>
            <a:r>
              <a:rPr lang="en-US" altLang="zh-CN" dirty="0" smtClean="0"/>
              <a:t>II</a:t>
            </a:r>
            <a:r>
              <a:rPr lang="zh-CN" altLang="en-US" dirty="0" smtClean="0"/>
              <a:t>期临床试验证明具有良好的安全性，对系统性红斑狼疮和类风湿性关节炎</a:t>
            </a:r>
            <a:r>
              <a:rPr lang="zh-CN" altLang="en-US" dirty="0" smtClean="0"/>
              <a:t>有效</a:t>
            </a:r>
            <a:endParaRPr lang="zh-CN" altLang="en-US" dirty="0" smtClean="0"/>
          </a:p>
          <a:p>
            <a:pPr eaLnBrk="1" hangingPunct="1"/>
            <a:endParaRPr lang="zh-CN" altLang="en-US" sz="1800" dirty="0" smtClean="0"/>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4</a:t>
            </a:fld>
            <a:endParaRPr lang="zh-CN" altLang="en-US" dirty="0"/>
          </a:p>
        </p:txBody>
      </p:sp>
    </p:spTree>
    <p:extLst>
      <p:ext uri="{BB962C8B-B14F-4D97-AF65-F5344CB8AC3E}">
        <p14:creationId xmlns:p14="http://schemas.microsoft.com/office/powerpoint/2010/main" val="7826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23528" y="-92546"/>
            <a:ext cx="7787208" cy="857250"/>
          </a:xfrm>
        </p:spPr>
        <p:txBody>
          <a:bodyPr/>
          <a:lstStyle/>
          <a:p>
            <a:pPr eaLnBrk="1" hangingPunct="1"/>
            <a:r>
              <a:rPr lang="en-US" altLang="zh-CN" b="1" dirty="0" smtClean="0">
                <a:solidFill>
                  <a:schemeClr val="accent1"/>
                </a:solidFill>
                <a:latin typeface="宋体" panose="02010600030101010101" pitchFamily="2" charset="-122"/>
              </a:rPr>
              <a:t>RC-18(</a:t>
            </a:r>
            <a:r>
              <a:rPr lang="zh-CN" altLang="en-US" b="1" dirty="0" smtClean="0">
                <a:solidFill>
                  <a:schemeClr val="accent1"/>
                </a:solidFill>
                <a:latin typeface="宋体" panose="02010600030101010101" pitchFamily="2" charset="-122"/>
              </a:rPr>
              <a:t>泰爱）</a:t>
            </a:r>
          </a:p>
        </p:txBody>
      </p:sp>
      <p:sp>
        <p:nvSpPr>
          <p:cNvPr id="15364" name="Rectangle 3"/>
          <p:cNvSpPr>
            <a:spLocks noGrp="1" noChangeArrowheads="1"/>
          </p:cNvSpPr>
          <p:nvPr>
            <p:ph type="body" idx="1"/>
          </p:nvPr>
        </p:nvSpPr>
        <p:spPr>
          <a:xfrm>
            <a:off x="323528" y="1200150"/>
            <a:ext cx="4320480" cy="2506266"/>
          </a:xfrm>
        </p:spPr>
        <p:txBody>
          <a:bodyPr>
            <a:noAutofit/>
          </a:bodyPr>
          <a:lstStyle/>
          <a:p>
            <a:pPr eaLnBrk="1" hangingPunct="1">
              <a:lnSpc>
                <a:spcPct val="140000"/>
              </a:lnSpc>
            </a:pPr>
            <a:r>
              <a:rPr lang="zh-CN" altLang="en-US" dirty="0"/>
              <a:t>系统性红斑狼疮</a:t>
            </a:r>
            <a:r>
              <a:rPr lang="en-US" altLang="zh-CN" dirty="0"/>
              <a:t>(SLE)</a:t>
            </a:r>
            <a:r>
              <a:rPr lang="zh-CN" altLang="en-US" dirty="0"/>
              <a:t>：我国患病率为</a:t>
            </a:r>
            <a:r>
              <a:rPr lang="en-US" altLang="zh-CN" dirty="0"/>
              <a:t>70/10</a:t>
            </a:r>
            <a:r>
              <a:rPr lang="zh-CN" altLang="en-US" dirty="0"/>
              <a:t>万，高于世界平均发病率近 </a:t>
            </a:r>
            <a:r>
              <a:rPr lang="en-US" altLang="zh-CN" dirty="0"/>
              <a:t>1 </a:t>
            </a:r>
            <a:r>
              <a:rPr lang="zh-CN" altLang="en-US" dirty="0"/>
              <a:t>倍，妇女中则高达</a:t>
            </a:r>
            <a:r>
              <a:rPr lang="en-US" altLang="zh-CN" dirty="0"/>
              <a:t>113/10</a:t>
            </a:r>
            <a:r>
              <a:rPr lang="zh-CN" altLang="en-US" dirty="0"/>
              <a:t>万，目前我国</a:t>
            </a:r>
            <a:r>
              <a:rPr lang="en-US" altLang="zh-CN" dirty="0"/>
              <a:t>SLE</a:t>
            </a:r>
            <a:r>
              <a:rPr lang="zh-CN" altLang="en-US" dirty="0"/>
              <a:t>的患病人数约</a:t>
            </a:r>
            <a:r>
              <a:rPr lang="en-US" altLang="zh-CN" dirty="0">
                <a:solidFill>
                  <a:srgbClr val="FF6600"/>
                </a:solidFill>
              </a:rPr>
              <a:t>100</a:t>
            </a:r>
            <a:r>
              <a:rPr lang="zh-CN" altLang="en-US" dirty="0">
                <a:solidFill>
                  <a:srgbClr val="FF6600"/>
                </a:solidFill>
              </a:rPr>
              <a:t>万</a:t>
            </a:r>
            <a:r>
              <a:rPr lang="zh-CN" altLang="en-US" dirty="0"/>
              <a:t>，急需新的</a:t>
            </a:r>
            <a:r>
              <a:rPr lang="zh-CN" altLang="en-US" dirty="0" smtClean="0"/>
              <a:t>药物。</a:t>
            </a:r>
            <a:endParaRPr lang="zh-CN" altLang="en-US" dirty="0"/>
          </a:p>
          <a:p>
            <a:pPr eaLnBrk="1" hangingPunct="1">
              <a:lnSpc>
                <a:spcPct val="140000"/>
              </a:lnSpc>
            </a:pPr>
            <a:r>
              <a:rPr lang="zh-CN" altLang="en-US" dirty="0"/>
              <a:t>类风湿关节炎</a:t>
            </a:r>
            <a:r>
              <a:rPr lang="en-US" altLang="zh-CN" dirty="0"/>
              <a:t>(RA)</a:t>
            </a:r>
            <a:r>
              <a:rPr lang="zh-CN" altLang="en-US" dirty="0"/>
              <a:t>：中国病人超过</a:t>
            </a:r>
            <a:r>
              <a:rPr lang="en-US" altLang="zh-CN" dirty="0">
                <a:solidFill>
                  <a:srgbClr val="FF6600"/>
                </a:solidFill>
              </a:rPr>
              <a:t>400</a:t>
            </a:r>
            <a:r>
              <a:rPr lang="zh-CN" altLang="en-US" dirty="0">
                <a:solidFill>
                  <a:srgbClr val="FF6600"/>
                </a:solidFill>
              </a:rPr>
              <a:t>万</a:t>
            </a:r>
            <a:r>
              <a:rPr lang="zh-CN" altLang="en-US" dirty="0"/>
              <a:t>。</a:t>
            </a:r>
          </a:p>
        </p:txBody>
      </p:sp>
      <p:sp>
        <p:nvSpPr>
          <p:cNvPr id="15365" name="Rectangle 2"/>
          <p:cNvSpPr>
            <a:spLocks noRot="1" noChangeArrowheads="1"/>
          </p:cNvSpPr>
          <p:nvPr/>
        </p:nvSpPr>
        <p:spPr bwMode="auto">
          <a:xfrm>
            <a:off x="323528" y="411510"/>
            <a:ext cx="42195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zh-CN" altLang="en-US" sz="2100" dirty="0">
                <a:effectLst>
                  <a:outerShdw blurRad="38100" dist="38100" dir="2700000" algn="tl">
                    <a:srgbClr val="000000">
                      <a:alpha val="43137"/>
                    </a:srgbClr>
                  </a:outerShdw>
                </a:effectLst>
                <a:latin typeface="宋体" panose="02010600030101010101" pitchFamily="2" charset="-122"/>
              </a:rPr>
              <a:t>巨大的社会需求</a:t>
            </a:r>
          </a:p>
        </p:txBody>
      </p:sp>
      <p:pic>
        <p:nvPicPr>
          <p:cNvPr id="15366" name="Picture 3" descr="autoIm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205" y="1200150"/>
            <a:ext cx="2726531" cy="22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fig20-6-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67" y="3528690"/>
            <a:ext cx="1529954" cy="122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695" y="3547145"/>
            <a:ext cx="1538288" cy="11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5</a:t>
            </a:fld>
            <a:endParaRPr lang="zh-CN" altLang="en-US" dirty="0"/>
          </a:p>
        </p:txBody>
      </p:sp>
    </p:spTree>
    <p:extLst>
      <p:ext uri="{BB962C8B-B14F-4D97-AF65-F5344CB8AC3E}">
        <p14:creationId xmlns:p14="http://schemas.microsoft.com/office/powerpoint/2010/main" val="254303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97414" y="1059582"/>
            <a:ext cx="6172200" cy="3394472"/>
          </a:xfrm>
        </p:spPr>
        <p:txBody>
          <a:bodyPr/>
          <a:lstStyle/>
          <a:p>
            <a:pPr eaLnBrk="1" hangingPunct="1"/>
            <a:r>
              <a:rPr lang="zh-CN" altLang="en-US" dirty="0" smtClean="0"/>
              <a:t>年龄相关性黄斑变性导致</a:t>
            </a:r>
            <a:r>
              <a:rPr lang="zh-CN" altLang="en-US" dirty="0" smtClean="0"/>
              <a:t>失明</a:t>
            </a:r>
            <a:endParaRPr lang="zh-CN" altLang="en-US" dirty="0" smtClean="0"/>
          </a:p>
          <a:p>
            <a:pPr eaLnBrk="1" hangingPunct="1"/>
            <a:endParaRPr lang="zh-CN" altLang="en-US" dirty="0" smtClean="0"/>
          </a:p>
        </p:txBody>
      </p:sp>
      <p:pic>
        <p:nvPicPr>
          <p:cNvPr id="23556" name="Picture 8" descr="slide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082" y="1762126"/>
            <a:ext cx="2920604" cy="221337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9" descr="slide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62125"/>
            <a:ext cx="2900363" cy="219789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8" name="Rectangle 6"/>
          <p:cNvSpPr>
            <a:spLocks noChangeArrowheads="1"/>
          </p:cNvSpPr>
          <p:nvPr/>
        </p:nvSpPr>
        <p:spPr bwMode="auto">
          <a:xfrm>
            <a:off x="397073" y="9770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RC-28</a:t>
            </a:r>
            <a:endParaRPr lang="zh-CN" altLang="en-US" sz="2400" b="1" dirty="0">
              <a:solidFill>
                <a:schemeClr val="accent1"/>
              </a:solidFill>
              <a:latin typeface="宋体" panose="02010600030101010101" pitchFamily="2" charset="-122"/>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6</a:t>
            </a:fld>
            <a:endParaRPr lang="zh-CN" altLang="en-US" dirty="0"/>
          </a:p>
        </p:txBody>
      </p:sp>
    </p:spTree>
    <p:extLst>
      <p:ext uri="{BB962C8B-B14F-4D97-AF65-F5344CB8AC3E}">
        <p14:creationId xmlns:p14="http://schemas.microsoft.com/office/powerpoint/2010/main" val="209742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body" idx="1"/>
          </p:nvPr>
        </p:nvSpPr>
        <p:spPr bwMode="auto">
          <a:xfrm>
            <a:off x="173780" y="1462497"/>
            <a:ext cx="7231050" cy="32214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150000"/>
              </a:lnSpc>
            </a:pPr>
            <a:r>
              <a:rPr lang="zh-CN" altLang="en-US" dirty="0"/>
              <a:t>针对血管新生性疾病开发的抗体融合蛋白</a:t>
            </a:r>
            <a:r>
              <a:rPr lang="zh-CN" altLang="en-US" dirty="0" smtClean="0"/>
              <a:t>新药</a:t>
            </a:r>
            <a:endParaRPr lang="zh-CN" altLang="en-US" dirty="0"/>
          </a:p>
          <a:p>
            <a:pPr eaLnBrk="1" hangingPunct="1">
              <a:lnSpc>
                <a:spcPct val="150000"/>
              </a:lnSpc>
            </a:pPr>
            <a:r>
              <a:rPr lang="zh-CN" altLang="en-US" dirty="0"/>
              <a:t>同时拮抗 </a:t>
            </a:r>
            <a:r>
              <a:rPr lang="en-US" altLang="zh-CN" dirty="0"/>
              <a:t>VEGF </a:t>
            </a:r>
            <a:r>
              <a:rPr lang="zh-CN" altLang="en-US" dirty="0"/>
              <a:t>和 </a:t>
            </a:r>
            <a:r>
              <a:rPr lang="en-US" altLang="zh-CN" dirty="0" smtClean="0"/>
              <a:t>FGF</a:t>
            </a:r>
            <a:endParaRPr lang="zh-CN" altLang="en-US" dirty="0"/>
          </a:p>
          <a:p>
            <a:pPr eaLnBrk="1" hangingPunct="1">
              <a:lnSpc>
                <a:spcPct val="150000"/>
              </a:lnSpc>
            </a:pPr>
            <a:r>
              <a:rPr lang="zh-CN" altLang="en-US" dirty="0"/>
              <a:t>更有效地抑制血管新生引发的疾病，如肿瘤、视网膜退行性病变</a:t>
            </a:r>
            <a:r>
              <a:rPr lang="zh-CN" altLang="en-US" dirty="0" smtClean="0"/>
              <a:t>等</a:t>
            </a:r>
            <a:endParaRPr lang="zh-CN" altLang="en-US" dirty="0"/>
          </a:p>
          <a:p>
            <a:pPr eaLnBrk="1" hangingPunct="1">
              <a:lnSpc>
                <a:spcPct val="150000"/>
              </a:lnSpc>
            </a:pPr>
            <a:r>
              <a:rPr lang="zh-CN" altLang="en-US" dirty="0"/>
              <a:t>较“阿瓦斯汀”或 </a:t>
            </a:r>
            <a:r>
              <a:rPr lang="en-US" altLang="zh-CN" dirty="0"/>
              <a:t>VEGF-Trap </a:t>
            </a:r>
            <a:r>
              <a:rPr lang="zh-CN" altLang="en-US" dirty="0"/>
              <a:t>具有更优越的药物</a:t>
            </a:r>
            <a:r>
              <a:rPr lang="zh-CN" altLang="en-US" dirty="0" smtClean="0"/>
              <a:t>性能</a:t>
            </a:r>
            <a:endParaRPr lang="zh-CN" altLang="en-US" dirty="0"/>
          </a:p>
          <a:p>
            <a:pPr eaLnBrk="1" hangingPunct="1">
              <a:lnSpc>
                <a:spcPct val="150000"/>
              </a:lnSpc>
            </a:pPr>
            <a:r>
              <a:rPr lang="zh-CN" altLang="en-US" dirty="0"/>
              <a:t>正在进行临床前研究</a:t>
            </a:r>
            <a:r>
              <a:rPr lang="zh-CN" altLang="en-US" dirty="0" smtClean="0"/>
              <a:t>工作</a:t>
            </a:r>
            <a:endParaRPr lang="zh-CN" altLang="en-US" dirty="0"/>
          </a:p>
          <a:p>
            <a:pPr eaLnBrk="1" hangingPunct="1">
              <a:lnSpc>
                <a:spcPct val="150000"/>
              </a:lnSpc>
            </a:pPr>
            <a:r>
              <a:rPr lang="zh-CN" altLang="en-US" dirty="0"/>
              <a:t>申请 </a:t>
            </a:r>
            <a:r>
              <a:rPr lang="en-US" altLang="zh-CN" dirty="0"/>
              <a:t>2 </a:t>
            </a:r>
            <a:r>
              <a:rPr lang="zh-CN" altLang="en-US" dirty="0"/>
              <a:t>项中国发明专利，均已授权，已提请 </a:t>
            </a:r>
            <a:r>
              <a:rPr lang="en-US" altLang="zh-CN" dirty="0"/>
              <a:t>PCT </a:t>
            </a:r>
            <a:r>
              <a:rPr lang="zh-CN" altLang="en-US" dirty="0"/>
              <a:t>申请欧美日等相关国家</a:t>
            </a:r>
            <a:r>
              <a:rPr lang="zh-CN" altLang="en-US" dirty="0" smtClean="0"/>
              <a:t>专利</a:t>
            </a:r>
            <a:endParaRPr lang="zh-CN" altLang="en-US" dirty="0"/>
          </a:p>
          <a:p>
            <a:pPr eaLnBrk="1" hangingPunct="1">
              <a:buFont typeface="Wingdings" panose="05000000000000000000" pitchFamily="2" charset="2"/>
              <a:buNone/>
            </a:pPr>
            <a:endParaRPr lang="zh-CN" altLang="en-US" sz="1800" dirty="0"/>
          </a:p>
          <a:p>
            <a:pPr eaLnBrk="1" hangingPunct="1"/>
            <a:endParaRPr lang="zh-CN" altLang="en-US" sz="1800" dirty="0"/>
          </a:p>
        </p:txBody>
      </p:sp>
      <p:sp>
        <p:nvSpPr>
          <p:cNvPr id="110594" name="Rectangle 2"/>
          <p:cNvSpPr>
            <a:spLocks noRot="1" noChangeArrowheads="1"/>
          </p:cNvSpPr>
          <p:nvPr/>
        </p:nvSpPr>
        <p:spPr bwMode="auto">
          <a:xfrm>
            <a:off x="168341" y="629825"/>
            <a:ext cx="55626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40000"/>
              </a:lnSpc>
              <a:defRPr/>
            </a:pPr>
            <a:r>
              <a:rPr lang="zh-CN" altLang="en-US" sz="2100" dirty="0">
                <a:effectLst>
                  <a:outerShdw blurRad="38100" dist="38100" dir="2700000" algn="tl">
                    <a:srgbClr val="C0C0C0"/>
                  </a:outerShdw>
                </a:effectLst>
                <a:latin typeface="Arial" charset="0"/>
              </a:rPr>
              <a:t>双靶标抗血管新生受体</a:t>
            </a:r>
            <a:r>
              <a:rPr lang="en-US" altLang="zh-CN" sz="2100" dirty="0">
                <a:effectLst>
                  <a:outerShdw blurRad="38100" dist="38100" dir="2700000" algn="tl">
                    <a:srgbClr val="C0C0C0"/>
                  </a:outerShdw>
                </a:effectLst>
                <a:latin typeface="Arial" charset="0"/>
              </a:rPr>
              <a:t>—</a:t>
            </a:r>
            <a:r>
              <a:rPr lang="zh-CN" altLang="en-US" sz="2100" dirty="0">
                <a:effectLst>
                  <a:outerShdw blurRad="38100" dist="38100" dir="2700000" algn="tl">
                    <a:srgbClr val="C0C0C0"/>
                  </a:outerShdw>
                </a:effectLst>
                <a:latin typeface="Arial" charset="0"/>
              </a:rPr>
              <a:t>抗体融合蛋白 </a:t>
            </a:r>
            <a:r>
              <a:rPr lang="en-US" altLang="zh-CN" sz="2100" dirty="0">
                <a:effectLst>
                  <a:outerShdw blurRad="38100" dist="38100" dir="2700000" algn="tl">
                    <a:srgbClr val="C0C0C0"/>
                  </a:outerShdw>
                </a:effectLst>
                <a:latin typeface="Times New Roman" pitchFamily="18" charset="0"/>
              </a:rPr>
              <a:t>RC-28</a:t>
            </a:r>
          </a:p>
        </p:txBody>
      </p:sp>
      <p:sp>
        <p:nvSpPr>
          <p:cNvPr id="18437" name="Rectangle 4"/>
          <p:cNvSpPr>
            <a:spLocks noChangeArrowheads="1"/>
          </p:cNvSpPr>
          <p:nvPr/>
        </p:nvSpPr>
        <p:spPr bwMode="auto">
          <a:xfrm>
            <a:off x="168341" y="10109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r>
              <a:rPr lang="en-US" altLang="zh-CN" sz="2400" i="0" u="none" dirty="0">
                <a:solidFill>
                  <a:schemeClr val="accent1"/>
                </a:solidFill>
                <a:latin typeface="宋体" panose="02010600030101010101" pitchFamily="2" charset="-122"/>
              </a:rPr>
              <a:t>RC-28</a:t>
            </a:r>
            <a:endParaRPr lang="zh-CN" altLang="en-US" sz="2400" i="0" u="none" dirty="0">
              <a:solidFill>
                <a:schemeClr val="accent1"/>
              </a:solidFill>
              <a:latin typeface="宋体" panose="02010600030101010101" pitchFamily="2" charset="-122"/>
            </a:endParaRPr>
          </a:p>
        </p:txBody>
      </p:sp>
      <p:grpSp>
        <p:nvGrpSpPr>
          <p:cNvPr id="18438" name="Group 142"/>
          <p:cNvGrpSpPr>
            <a:grpSpLocks/>
          </p:cNvGrpSpPr>
          <p:nvPr/>
        </p:nvGrpSpPr>
        <p:grpSpPr bwMode="auto">
          <a:xfrm>
            <a:off x="6894498" y="1505838"/>
            <a:ext cx="1993000" cy="1992607"/>
            <a:chOff x="321" y="1696"/>
            <a:chExt cx="1438" cy="1307"/>
          </a:xfrm>
        </p:grpSpPr>
        <p:sp>
          <p:nvSpPr>
            <p:cNvPr id="18439" name="Oval 120"/>
            <p:cNvSpPr>
              <a:spLocks noChangeArrowheads="1"/>
            </p:cNvSpPr>
            <p:nvPr/>
          </p:nvSpPr>
          <p:spPr bwMode="auto">
            <a:xfrm rot="682057" flipH="1">
              <a:off x="1587" y="1696"/>
              <a:ext cx="172" cy="401"/>
            </a:xfrm>
            <a:prstGeom prst="ellipse">
              <a:avLst/>
            </a:prstGeom>
            <a:solidFill>
              <a:srgbClr val="FF00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0" name="AutoShape 121"/>
            <p:cNvSpPr>
              <a:spLocks noChangeArrowheads="1"/>
            </p:cNvSpPr>
            <p:nvPr/>
          </p:nvSpPr>
          <p:spPr bwMode="auto">
            <a:xfrm flipH="1">
              <a:off x="1421" y="2432"/>
              <a:ext cx="139" cy="523"/>
            </a:xfrm>
            <a:prstGeom prst="roundRect">
              <a:avLst>
                <a:gd name="adj" fmla="val 16667"/>
              </a:avLst>
            </a:prstGeom>
            <a:solidFill>
              <a:schemeClr val="accent1"/>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1" name="AutoShape 122"/>
            <p:cNvSpPr>
              <a:spLocks noChangeArrowheads="1"/>
            </p:cNvSpPr>
            <p:nvPr/>
          </p:nvSpPr>
          <p:spPr bwMode="auto">
            <a:xfrm flipH="1">
              <a:off x="1199" y="2432"/>
              <a:ext cx="137" cy="524"/>
            </a:xfrm>
            <a:prstGeom prst="roundRect">
              <a:avLst>
                <a:gd name="adj" fmla="val 16667"/>
              </a:avLst>
            </a:prstGeom>
            <a:solidFill>
              <a:schemeClr val="accent1"/>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2" name="Oval 123"/>
            <p:cNvSpPr>
              <a:spLocks noChangeArrowheads="1"/>
            </p:cNvSpPr>
            <p:nvPr/>
          </p:nvSpPr>
          <p:spPr bwMode="auto">
            <a:xfrm rot="-325739">
              <a:off x="1001" y="1724"/>
              <a:ext cx="161" cy="372"/>
            </a:xfrm>
            <a:prstGeom prst="ellipse">
              <a:avLst/>
            </a:prstGeom>
            <a:solidFill>
              <a:srgbClr val="FF00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3" name="Oval 125"/>
            <p:cNvSpPr>
              <a:spLocks noChangeArrowheads="1"/>
            </p:cNvSpPr>
            <p:nvPr/>
          </p:nvSpPr>
          <p:spPr bwMode="auto">
            <a:xfrm flipH="1">
              <a:off x="1073" y="1906"/>
              <a:ext cx="364" cy="80"/>
            </a:xfrm>
            <a:prstGeom prst="ellipse">
              <a:avLst/>
            </a:prstGeom>
            <a:solidFill>
              <a:srgbClr val="FFFF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4" name="AutoShape 126"/>
            <p:cNvSpPr>
              <a:spLocks noChangeArrowheads="1"/>
            </p:cNvSpPr>
            <p:nvPr/>
          </p:nvSpPr>
          <p:spPr bwMode="auto">
            <a:xfrm rot="875514" flipH="1">
              <a:off x="1491" y="2088"/>
              <a:ext cx="154" cy="342"/>
            </a:xfrm>
            <a:prstGeom prst="octagon">
              <a:avLst>
                <a:gd name="adj" fmla="val 29287"/>
              </a:avLst>
            </a:prstGeom>
            <a:solidFill>
              <a:srgbClr val="000080"/>
            </a:solidFill>
            <a:ln w="12700">
              <a:solidFill>
                <a:schemeClr val="tx1"/>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5" name="AutoShape 128"/>
            <p:cNvSpPr>
              <a:spLocks noChangeArrowheads="1"/>
            </p:cNvSpPr>
            <p:nvPr/>
          </p:nvSpPr>
          <p:spPr bwMode="auto">
            <a:xfrm rot="-997142">
              <a:off x="1108" y="2092"/>
              <a:ext cx="145" cy="342"/>
            </a:xfrm>
            <a:prstGeom prst="octagon">
              <a:avLst>
                <a:gd name="adj" fmla="val 29287"/>
              </a:avLst>
            </a:prstGeom>
            <a:solidFill>
              <a:srgbClr val="000080"/>
            </a:solidFill>
            <a:ln w="12700">
              <a:solidFill>
                <a:schemeClr val="tx1"/>
              </a:solidFill>
              <a:miter lim="800000"/>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6" name="Oval 129"/>
            <p:cNvSpPr>
              <a:spLocks noChangeArrowheads="1"/>
            </p:cNvSpPr>
            <p:nvPr/>
          </p:nvSpPr>
          <p:spPr bwMode="auto">
            <a:xfrm flipH="1">
              <a:off x="1189" y="2179"/>
              <a:ext cx="223" cy="89"/>
            </a:xfrm>
            <a:prstGeom prst="ellipse">
              <a:avLst/>
            </a:prstGeom>
            <a:solidFill>
              <a:srgbClr val="FF66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47" name="Line 131"/>
            <p:cNvSpPr>
              <a:spLocks noChangeShapeType="1"/>
            </p:cNvSpPr>
            <p:nvPr/>
          </p:nvSpPr>
          <p:spPr bwMode="auto">
            <a:xfrm flipH="1">
              <a:off x="890" y="1809"/>
              <a:ext cx="16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448" name="Line 132"/>
            <p:cNvSpPr>
              <a:spLocks noChangeShapeType="1"/>
            </p:cNvSpPr>
            <p:nvPr/>
          </p:nvSpPr>
          <p:spPr bwMode="auto">
            <a:xfrm flipH="1">
              <a:off x="801" y="1950"/>
              <a:ext cx="37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449" name="Line 133"/>
            <p:cNvSpPr>
              <a:spLocks noChangeShapeType="1"/>
            </p:cNvSpPr>
            <p:nvPr/>
          </p:nvSpPr>
          <p:spPr bwMode="auto">
            <a:xfrm flipH="1">
              <a:off x="831" y="2374"/>
              <a:ext cx="35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450" name="Line 134"/>
            <p:cNvSpPr>
              <a:spLocks noChangeShapeType="1"/>
            </p:cNvSpPr>
            <p:nvPr/>
          </p:nvSpPr>
          <p:spPr bwMode="auto">
            <a:xfrm flipH="1">
              <a:off x="784" y="2234"/>
              <a:ext cx="45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451" name="Line 135"/>
            <p:cNvSpPr>
              <a:spLocks noChangeShapeType="1"/>
            </p:cNvSpPr>
            <p:nvPr/>
          </p:nvSpPr>
          <p:spPr bwMode="auto">
            <a:xfrm flipH="1">
              <a:off x="649" y="2692"/>
              <a:ext cx="6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452" name="Text Box 136"/>
            <p:cNvSpPr txBox="1">
              <a:spLocks noChangeArrowheads="1"/>
            </p:cNvSpPr>
            <p:nvPr/>
          </p:nvSpPr>
          <p:spPr bwMode="auto">
            <a:xfrm flipH="1">
              <a:off x="324" y="1699"/>
              <a:ext cx="68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spcBef>
                  <a:spcPct val="50000"/>
                </a:spcBef>
              </a:pPr>
              <a:r>
                <a:rPr lang="en-US" altLang="zh-CN" sz="1200">
                  <a:solidFill>
                    <a:schemeClr val="tx1"/>
                  </a:solidFill>
                  <a:latin typeface="Arial" panose="020B0604020202020204" pitchFamily="34" charset="0"/>
                  <a:ea typeface="宋体" panose="02010600030101010101" pitchFamily="2" charset="-122"/>
                </a:rPr>
                <a:t>VEGFR</a:t>
              </a:r>
            </a:p>
          </p:txBody>
        </p:sp>
        <p:sp>
          <p:nvSpPr>
            <p:cNvPr id="18453" name="Text Box 137"/>
            <p:cNvSpPr txBox="1">
              <a:spLocks noChangeArrowheads="1"/>
            </p:cNvSpPr>
            <p:nvPr/>
          </p:nvSpPr>
          <p:spPr bwMode="auto">
            <a:xfrm flipH="1">
              <a:off x="321" y="1858"/>
              <a:ext cx="56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spcBef>
                  <a:spcPct val="50000"/>
                </a:spcBef>
              </a:pPr>
              <a:r>
                <a:rPr lang="en-US" altLang="zh-CN" sz="1200">
                  <a:solidFill>
                    <a:schemeClr val="tx1"/>
                  </a:solidFill>
                  <a:latin typeface="Arial" panose="020B0604020202020204" pitchFamily="34" charset="0"/>
                  <a:ea typeface="宋体" panose="02010600030101010101" pitchFamily="2" charset="-122"/>
                </a:rPr>
                <a:t>VEGF</a:t>
              </a:r>
            </a:p>
          </p:txBody>
        </p:sp>
        <p:sp>
          <p:nvSpPr>
            <p:cNvPr id="18454" name="Text Box 138"/>
            <p:cNvSpPr txBox="1">
              <a:spLocks noChangeArrowheads="1"/>
            </p:cNvSpPr>
            <p:nvPr/>
          </p:nvSpPr>
          <p:spPr bwMode="auto">
            <a:xfrm flipH="1">
              <a:off x="329" y="2271"/>
              <a:ext cx="52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spcBef>
                  <a:spcPct val="50000"/>
                </a:spcBef>
              </a:pPr>
              <a:r>
                <a:rPr lang="en-US" altLang="zh-CN" sz="1200">
                  <a:solidFill>
                    <a:schemeClr val="tx1"/>
                  </a:solidFill>
                  <a:latin typeface="Arial" panose="020B0604020202020204" pitchFamily="34" charset="0"/>
                  <a:ea typeface="宋体" panose="02010600030101010101" pitchFamily="2" charset="-122"/>
                </a:rPr>
                <a:t>FGFR</a:t>
              </a:r>
            </a:p>
          </p:txBody>
        </p:sp>
        <p:sp>
          <p:nvSpPr>
            <p:cNvPr id="18455" name="Text Box 139"/>
            <p:cNvSpPr txBox="1">
              <a:spLocks noChangeArrowheads="1"/>
            </p:cNvSpPr>
            <p:nvPr/>
          </p:nvSpPr>
          <p:spPr bwMode="auto">
            <a:xfrm flipH="1">
              <a:off x="341" y="2123"/>
              <a:ext cx="50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spcBef>
                  <a:spcPct val="50000"/>
                </a:spcBef>
              </a:pPr>
              <a:r>
                <a:rPr lang="en-US" altLang="zh-CN" sz="1200">
                  <a:solidFill>
                    <a:schemeClr val="tx1"/>
                  </a:solidFill>
                  <a:latin typeface="Arial" panose="020B0604020202020204" pitchFamily="34" charset="0"/>
                  <a:ea typeface="宋体" panose="02010600030101010101" pitchFamily="2" charset="-122"/>
                </a:rPr>
                <a:t>FGF2</a:t>
              </a:r>
            </a:p>
          </p:txBody>
        </p:sp>
        <p:sp>
          <p:nvSpPr>
            <p:cNvPr id="18456" name="Text Box 140"/>
            <p:cNvSpPr txBox="1">
              <a:spLocks noChangeArrowheads="1"/>
            </p:cNvSpPr>
            <p:nvPr/>
          </p:nvSpPr>
          <p:spPr bwMode="auto">
            <a:xfrm flipH="1">
              <a:off x="343" y="2598"/>
              <a:ext cx="293"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pPr>
                <a:spcBef>
                  <a:spcPct val="50000"/>
                </a:spcBef>
              </a:pPr>
              <a:r>
                <a:rPr lang="en-US" altLang="zh-CN" sz="1200">
                  <a:solidFill>
                    <a:schemeClr val="tx1"/>
                  </a:solidFill>
                  <a:latin typeface="Arial" panose="020B0604020202020204" pitchFamily="34" charset="0"/>
                  <a:ea typeface="宋体" panose="02010600030101010101" pitchFamily="2" charset="-122"/>
                </a:rPr>
                <a:t>Fc</a:t>
              </a:r>
            </a:p>
          </p:txBody>
        </p:sp>
        <p:sp>
          <p:nvSpPr>
            <p:cNvPr id="18457" name="Oval 127"/>
            <p:cNvSpPr>
              <a:spLocks noChangeArrowheads="1"/>
            </p:cNvSpPr>
            <p:nvPr/>
          </p:nvSpPr>
          <p:spPr bwMode="auto">
            <a:xfrm flipH="1">
              <a:off x="1351" y="2148"/>
              <a:ext cx="222" cy="88"/>
            </a:xfrm>
            <a:prstGeom prst="ellipse">
              <a:avLst/>
            </a:prstGeom>
            <a:solidFill>
              <a:srgbClr val="FF66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sp>
          <p:nvSpPr>
            <p:cNvPr id="18458" name="Oval 124"/>
            <p:cNvSpPr>
              <a:spLocks noChangeArrowheads="1"/>
            </p:cNvSpPr>
            <p:nvPr/>
          </p:nvSpPr>
          <p:spPr bwMode="auto">
            <a:xfrm flipH="1">
              <a:off x="1321" y="1853"/>
              <a:ext cx="362" cy="80"/>
            </a:xfrm>
            <a:prstGeom prst="ellipse">
              <a:avLst/>
            </a:prstGeom>
            <a:solidFill>
              <a:srgbClr val="FFFF00"/>
            </a:solidFill>
            <a:ln w="12700">
              <a:solidFill>
                <a:schemeClr val="tx1"/>
              </a:solidFill>
              <a:round/>
              <a:headEnd/>
              <a:tailEnd/>
            </a:ln>
          </p:spPr>
          <p:txBody>
            <a:bodyPr wrap="none" anchor="ctr"/>
            <a:lstStyle>
              <a:lvl1pPr>
                <a:defRPr sz="2000" b="1" i="1" u="sng">
                  <a:solidFill>
                    <a:srgbClr val="FF3300"/>
                  </a:solidFill>
                  <a:latin typeface="Verdana" panose="020B0604030504040204" pitchFamily="34" charset="0"/>
                  <a:ea typeface="黑体" panose="02010609060101010101" pitchFamily="49" charset="-122"/>
                </a:defRPr>
              </a:lvl1pPr>
              <a:lvl2pPr marL="742950" indent="-285750">
                <a:defRPr sz="2000" b="1" i="1" u="sng">
                  <a:solidFill>
                    <a:srgbClr val="FF3300"/>
                  </a:solidFill>
                  <a:latin typeface="Verdana" panose="020B0604030504040204" pitchFamily="34" charset="0"/>
                  <a:ea typeface="黑体" panose="02010609060101010101" pitchFamily="49" charset="-122"/>
                </a:defRPr>
              </a:lvl2pPr>
              <a:lvl3pPr marL="1143000" indent="-228600">
                <a:defRPr sz="2000" b="1" i="1" u="sng">
                  <a:solidFill>
                    <a:srgbClr val="FF3300"/>
                  </a:solidFill>
                  <a:latin typeface="Verdana" panose="020B0604030504040204" pitchFamily="34" charset="0"/>
                  <a:ea typeface="黑体" panose="02010609060101010101" pitchFamily="49" charset="-122"/>
                </a:defRPr>
              </a:lvl3pPr>
              <a:lvl4pPr marL="1600200" indent="-228600">
                <a:defRPr sz="2000" b="1" i="1" u="sng">
                  <a:solidFill>
                    <a:srgbClr val="FF3300"/>
                  </a:solidFill>
                  <a:latin typeface="Verdana" panose="020B0604030504040204" pitchFamily="34" charset="0"/>
                  <a:ea typeface="黑体" panose="02010609060101010101" pitchFamily="49" charset="-122"/>
                </a:defRPr>
              </a:lvl4pPr>
              <a:lvl5pPr marL="2057400" indent="-228600">
                <a:defRPr sz="2000" b="1" i="1" u="sng">
                  <a:solidFill>
                    <a:srgbClr val="FF33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2000" b="1" i="1" u="sng">
                  <a:solidFill>
                    <a:srgbClr val="FF3300"/>
                  </a:solidFill>
                  <a:latin typeface="Verdana" panose="020B0604030504040204" pitchFamily="34" charset="0"/>
                  <a:ea typeface="黑体" panose="02010609060101010101" pitchFamily="49" charset="-122"/>
                </a:defRPr>
              </a:lvl9pPr>
            </a:lstStyle>
            <a:p>
              <a:endParaRPr lang="zh-CN" altLang="en-US" sz="1500">
                <a:latin typeface="Arial" panose="020B0604020202020204" pitchFamily="34" charset="0"/>
              </a:endParaRPr>
            </a:p>
          </p:txBody>
        </p:sp>
      </p:gr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7</a:t>
            </a:fld>
            <a:endParaRPr lang="zh-CN" altLang="en-US" dirty="0"/>
          </a:p>
        </p:txBody>
      </p:sp>
    </p:spTree>
    <p:extLst>
      <p:ext uri="{BB962C8B-B14F-4D97-AF65-F5344CB8AC3E}">
        <p14:creationId xmlns:p14="http://schemas.microsoft.com/office/powerpoint/2010/main" val="79217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51520" y="844153"/>
            <a:ext cx="6172200" cy="3394472"/>
          </a:xfrm>
        </p:spPr>
        <p:txBody>
          <a:bodyPr/>
          <a:lstStyle/>
          <a:p>
            <a:pPr eaLnBrk="1" hangingPunct="1"/>
            <a:r>
              <a:rPr lang="zh-CN" altLang="en-US" dirty="0" smtClean="0">
                <a:latin typeface="+mn-ea"/>
              </a:rPr>
              <a:t>对</a:t>
            </a:r>
            <a:r>
              <a:rPr lang="en-US" altLang="zh-CN" dirty="0" smtClean="0">
                <a:latin typeface="+mn-ea"/>
              </a:rPr>
              <a:t>VEGF</a:t>
            </a:r>
            <a:r>
              <a:rPr lang="zh-CN" altLang="en-US" dirty="0" smtClean="0">
                <a:latin typeface="+mn-ea"/>
              </a:rPr>
              <a:t>信号的干预手段及</a:t>
            </a:r>
            <a:r>
              <a:rPr lang="zh-CN" altLang="en-US" dirty="0" smtClean="0">
                <a:latin typeface="+mn-ea"/>
              </a:rPr>
              <a:t>药物</a:t>
            </a:r>
            <a:endParaRPr lang="zh-CN" altLang="en-US" dirty="0" smtClean="0">
              <a:latin typeface="+mn-ea"/>
            </a:endParaRPr>
          </a:p>
        </p:txBody>
      </p:sp>
      <p:pic>
        <p:nvPicPr>
          <p:cNvPr id="22532" name="Picture 7" descr="strate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1854"/>
            <a:ext cx="3673079" cy="271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8"/>
          <p:cNvSpPr>
            <a:spLocks noChangeArrowheads="1"/>
          </p:cNvSpPr>
          <p:nvPr/>
        </p:nvSpPr>
        <p:spPr bwMode="auto">
          <a:xfrm>
            <a:off x="539552" y="4192191"/>
            <a:ext cx="396044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1200" b="1" dirty="0">
                <a:latin typeface="+mn-ea"/>
                <a:ea typeface="+mn-ea"/>
              </a:rPr>
              <a:t>( Ferrara N, et al., </a:t>
            </a:r>
            <a:r>
              <a:rPr lang="en-US" altLang="en-US" sz="1200" b="1" dirty="0">
                <a:latin typeface="+mn-ea"/>
                <a:ea typeface="+mn-ea"/>
              </a:rPr>
              <a:t>Nature</a:t>
            </a:r>
            <a:r>
              <a:rPr lang="en-US" altLang="zh-CN" sz="1200" b="1" dirty="0">
                <a:latin typeface="+mn-ea"/>
                <a:ea typeface="+mn-ea"/>
              </a:rPr>
              <a:t>, 2005, </a:t>
            </a:r>
            <a:r>
              <a:rPr lang="en-US" altLang="en-US" sz="1200" b="1" dirty="0">
                <a:latin typeface="+mn-ea"/>
                <a:ea typeface="+mn-ea"/>
              </a:rPr>
              <a:t>438, 967-974</a:t>
            </a:r>
            <a:r>
              <a:rPr lang="en-US" altLang="zh-CN" sz="1200" b="1" dirty="0">
                <a:latin typeface="+mn-ea"/>
                <a:ea typeface="+mn-ea"/>
              </a:rPr>
              <a:t> )</a:t>
            </a:r>
            <a:endParaRPr lang="zh-CN" altLang="en-US" sz="1200" b="1" dirty="0">
              <a:latin typeface="+mn-ea"/>
              <a:ea typeface="+mn-ea"/>
            </a:endParaRPr>
          </a:p>
        </p:txBody>
      </p:sp>
      <p:pic>
        <p:nvPicPr>
          <p:cNvPr id="22534" name="Picture 16" descr="题-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31" y="1203598"/>
            <a:ext cx="3320654" cy="24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9"/>
          <p:cNvSpPr txBox="1">
            <a:spLocks noChangeArrowheads="1"/>
          </p:cNvSpPr>
          <p:nvPr/>
        </p:nvSpPr>
        <p:spPr bwMode="auto">
          <a:xfrm>
            <a:off x="5292080" y="3767917"/>
            <a:ext cx="2917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buClrTx/>
              <a:buFontTx/>
              <a:buNone/>
            </a:pPr>
            <a:r>
              <a:rPr lang="en-US" altLang="zh-CN" sz="1200" b="1" dirty="0">
                <a:latin typeface="+mn-ea"/>
                <a:ea typeface="+mn-ea"/>
              </a:rPr>
              <a:t>2013</a:t>
            </a:r>
            <a:r>
              <a:rPr lang="zh-CN" altLang="en-US" sz="1200" b="1" dirty="0">
                <a:latin typeface="+mn-ea"/>
                <a:ea typeface="+mn-ea"/>
              </a:rPr>
              <a:t>年销售额已超过</a:t>
            </a:r>
            <a:r>
              <a:rPr lang="en-US" altLang="zh-CN" sz="1200" b="1" dirty="0">
                <a:latin typeface="+mn-ea"/>
                <a:ea typeface="+mn-ea"/>
              </a:rPr>
              <a:t>60</a:t>
            </a:r>
            <a:r>
              <a:rPr lang="zh-CN" altLang="en-US" sz="1200" b="1" dirty="0">
                <a:latin typeface="+mn-ea"/>
                <a:ea typeface="+mn-ea"/>
              </a:rPr>
              <a:t>亿美金</a:t>
            </a:r>
          </a:p>
        </p:txBody>
      </p:sp>
      <p:sp>
        <p:nvSpPr>
          <p:cNvPr id="22536" name="Rectangle 14"/>
          <p:cNvSpPr>
            <a:spLocks noChangeArrowheads="1"/>
          </p:cNvSpPr>
          <p:nvPr/>
        </p:nvSpPr>
        <p:spPr bwMode="auto">
          <a:xfrm>
            <a:off x="251520" y="86916"/>
            <a:ext cx="5185172"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ClrTx/>
              <a:buFontTx/>
              <a:buNone/>
            </a:pPr>
            <a:r>
              <a:rPr lang="en-US" altLang="zh-CN" sz="2400" b="1" dirty="0">
                <a:solidFill>
                  <a:schemeClr val="accent1"/>
                </a:solidFill>
                <a:latin typeface="宋体" panose="02010600030101010101" pitchFamily="2" charset="-122"/>
              </a:rPr>
              <a:t>RC-28</a:t>
            </a:r>
            <a:endParaRPr lang="zh-CN" altLang="en-US" sz="2400" b="1" dirty="0">
              <a:solidFill>
                <a:schemeClr val="accent1"/>
              </a:solidFill>
              <a:latin typeface="宋体" panose="02010600030101010101" pitchFamily="2" charset="-122"/>
            </a:endParaRPr>
          </a:p>
        </p:txBody>
      </p:sp>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8</a:t>
            </a:fld>
            <a:endParaRPr lang="zh-CN" altLang="en-US" dirty="0"/>
          </a:p>
        </p:txBody>
      </p:sp>
    </p:spTree>
    <p:extLst>
      <p:ext uri="{BB962C8B-B14F-4D97-AF65-F5344CB8AC3E}">
        <p14:creationId xmlns:p14="http://schemas.microsoft.com/office/powerpoint/2010/main" val="17390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33652" y="-92546"/>
            <a:ext cx="7787208" cy="857250"/>
          </a:xfrm>
        </p:spPr>
        <p:txBody>
          <a:bodyPr/>
          <a:lstStyle/>
          <a:p>
            <a:pPr eaLnBrk="1" hangingPunct="1"/>
            <a:r>
              <a:rPr lang="en-US" altLang="zh-CN" b="1" dirty="0" smtClean="0">
                <a:solidFill>
                  <a:schemeClr val="accent1"/>
                </a:solidFill>
                <a:latin typeface="宋体" panose="02010600030101010101" pitchFamily="2" charset="-122"/>
              </a:rPr>
              <a:t>RC-28</a:t>
            </a:r>
            <a:endParaRPr lang="zh-CN" altLang="en-US" b="1" dirty="0" smtClean="0">
              <a:solidFill>
                <a:schemeClr val="accent1"/>
              </a:solidFill>
              <a:latin typeface="宋体" panose="02010600030101010101" pitchFamily="2" charset="-122"/>
            </a:endParaRPr>
          </a:p>
        </p:txBody>
      </p:sp>
      <p:grpSp>
        <p:nvGrpSpPr>
          <p:cNvPr id="21509" name="Group 43"/>
          <p:cNvGrpSpPr>
            <a:grpSpLocks/>
          </p:cNvGrpSpPr>
          <p:nvPr/>
        </p:nvGrpSpPr>
        <p:grpSpPr bwMode="auto">
          <a:xfrm>
            <a:off x="4400897" y="2921794"/>
            <a:ext cx="3294460" cy="1702594"/>
            <a:chOff x="289" y="1983"/>
            <a:chExt cx="3190" cy="1949"/>
          </a:xfrm>
        </p:grpSpPr>
        <p:pic>
          <p:nvPicPr>
            <p:cNvPr id="21513" name="Picture 40" descr="22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 y="1983"/>
              <a:ext cx="3190" cy="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41"/>
            <p:cNvSpPr txBox="1">
              <a:spLocks noChangeArrowheads="1"/>
            </p:cNvSpPr>
            <p:nvPr/>
          </p:nvSpPr>
          <p:spPr bwMode="auto">
            <a:xfrm>
              <a:off x="1425" y="3394"/>
              <a:ext cx="217" cy="264"/>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buClrTx/>
                <a:buFontTx/>
                <a:buNone/>
              </a:pPr>
              <a:endParaRPr lang="zh-CN" altLang="en-US" sz="900">
                <a:latin typeface="Arial" panose="020B0604020202020204" pitchFamily="34" charset="0"/>
              </a:endParaRPr>
            </a:p>
          </p:txBody>
        </p:sp>
        <p:sp>
          <p:nvSpPr>
            <p:cNvPr id="21515" name="Text Box 42"/>
            <p:cNvSpPr txBox="1">
              <a:spLocks noChangeArrowheads="1"/>
            </p:cNvSpPr>
            <p:nvPr/>
          </p:nvSpPr>
          <p:spPr bwMode="auto">
            <a:xfrm>
              <a:off x="3104" y="3394"/>
              <a:ext cx="218" cy="264"/>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buClrTx/>
                <a:buFontTx/>
                <a:buNone/>
              </a:pPr>
              <a:endParaRPr lang="zh-CN" altLang="en-US" sz="900">
                <a:latin typeface="Arial" panose="020B0604020202020204" pitchFamily="34" charset="0"/>
              </a:endParaRPr>
            </a:p>
          </p:txBody>
        </p:sp>
      </p:grpSp>
      <p:pic>
        <p:nvPicPr>
          <p:cNvPr id="21510" name="Picture 38"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771550"/>
            <a:ext cx="429220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1"/>
          <p:cNvSpPr txBox="1">
            <a:spLocks noChangeArrowheads="1"/>
          </p:cNvSpPr>
          <p:nvPr/>
        </p:nvSpPr>
        <p:spPr bwMode="auto">
          <a:xfrm>
            <a:off x="416853" y="3071778"/>
            <a:ext cx="37807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Clr>
                <a:schemeClr val="accent2"/>
              </a:buClr>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ClrTx/>
              <a:buFontTx/>
              <a:buNone/>
            </a:pPr>
            <a:r>
              <a:rPr lang="zh-CN" altLang="en-US" sz="1600" b="1" dirty="0">
                <a:latin typeface="宋体" panose="02010600030101010101" pitchFamily="2" charset="-122"/>
              </a:rPr>
              <a:t>已有研究证明：除了</a:t>
            </a:r>
            <a:r>
              <a:rPr lang="en-US" altLang="zh-CN" sz="1600" b="1" dirty="0" smtClean="0">
                <a:latin typeface="宋体" panose="02010600030101010101" pitchFamily="2" charset="-122"/>
              </a:rPr>
              <a:t>VEGF</a:t>
            </a:r>
            <a:r>
              <a:rPr lang="zh-CN" altLang="en-US" sz="1600" b="1" dirty="0" smtClean="0">
                <a:latin typeface="宋体" panose="02010600030101010101" pitchFamily="2" charset="-122"/>
              </a:rPr>
              <a:t>外</a:t>
            </a:r>
            <a:endParaRPr lang="en-US" altLang="zh-CN" sz="1600" b="1" dirty="0" smtClean="0">
              <a:latin typeface="宋体" panose="02010600030101010101" pitchFamily="2" charset="-122"/>
            </a:endParaRPr>
          </a:p>
          <a:p>
            <a:pPr eaLnBrk="1" hangingPunct="1">
              <a:lnSpc>
                <a:spcPct val="200000"/>
              </a:lnSpc>
              <a:spcBef>
                <a:spcPct val="50000"/>
              </a:spcBef>
              <a:buClrTx/>
              <a:buFontTx/>
              <a:buNone/>
            </a:pPr>
            <a:r>
              <a:rPr lang="en-US" altLang="zh-CN" sz="1600" b="1" dirty="0" smtClean="0">
                <a:latin typeface="宋体" panose="02010600030101010101" pitchFamily="2" charset="-122"/>
              </a:rPr>
              <a:t>FGF</a:t>
            </a:r>
            <a:r>
              <a:rPr lang="zh-CN" altLang="en-US" sz="1600" b="1" dirty="0">
                <a:latin typeface="宋体" panose="02010600030101010101" pitchFamily="2" charset="-122"/>
              </a:rPr>
              <a:t>是促进血管新生的另一重要因子</a:t>
            </a:r>
          </a:p>
        </p:txBody>
      </p:sp>
      <p:pic>
        <p:nvPicPr>
          <p:cNvPr id="21512" name="Picture 14" descr="angi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22735"/>
            <a:ext cx="2599135" cy="194429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4"/>
          </p:nvPr>
        </p:nvSpPr>
        <p:spPr/>
        <p:txBody>
          <a:bodyPr/>
          <a:lstStyle/>
          <a:p>
            <a:pPr>
              <a:defRPr/>
            </a:pPr>
            <a:fld id="{32E78D1D-2628-4CA8-9436-191B1FD5A5E0}" type="slidenum">
              <a:rPr lang="zh-CN" altLang="en-US" smtClean="0"/>
              <a:pPr>
                <a:defRPr/>
              </a:pPr>
              <a:t>9</a:t>
            </a:fld>
            <a:endParaRPr lang="zh-CN" altLang="en-US" dirty="0"/>
          </a:p>
        </p:txBody>
      </p:sp>
    </p:spTree>
    <p:extLst>
      <p:ext uri="{BB962C8B-B14F-4D97-AF65-F5344CB8AC3E}">
        <p14:creationId xmlns:p14="http://schemas.microsoft.com/office/powerpoint/2010/main" val="303540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RemeGen">
      <a:dk1>
        <a:sysClr val="windowText" lastClr="000000"/>
      </a:dk1>
      <a:lt1>
        <a:sysClr val="window" lastClr="FFFFFF"/>
      </a:lt1>
      <a:dk2>
        <a:srgbClr val="B3A36B"/>
      </a:dk2>
      <a:lt2>
        <a:srgbClr val="9FD9F6"/>
      </a:lt2>
      <a:accent1>
        <a:srgbClr val="EA5504"/>
      </a:accent1>
      <a:accent2>
        <a:srgbClr val="00A0E9"/>
      </a:accent2>
      <a:accent3>
        <a:srgbClr val="FABE00"/>
      </a:accent3>
      <a:accent4>
        <a:srgbClr val="004F99"/>
      </a:accent4>
      <a:accent5>
        <a:srgbClr val="92D050"/>
      </a:accent5>
      <a:accent6>
        <a:srgbClr val="B51B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587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8_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4D4D4D"/>
    </a:folHlink>
  </a:clrScheme>
  <a:fontScheme name="8_上海Nordri专业商务幻灯演示设计">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1140</TotalTime>
  <Words>852</Words>
  <Application>Microsoft Office PowerPoint</Application>
  <PresentationFormat>全屏显示(16:9)</PresentationFormat>
  <Paragraphs>146</Paragraphs>
  <Slides>34</Slides>
  <Notes>5</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48" baseType="lpstr">
      <vt:lpstr>黑体</vt:lpstr>
      <vt:lpstr>华文楷体</vt:lpstr>
      <vt:lpstr>宋体</vt:lpstr>
      <vt:lpstr>微软雅黑</vt:lpstr>
      <vt:lpstr>Arial</vt:lpstr>
      <vt:lpstr>Arial Black</vt:lpstr>
      <vt:lpstr>Calibri</vt:lpstr>
      <vt:lpstr>Garamond</vt:lpstr>
      <vt:lpstr>Times New Roman</vt:lpstr>
      <vt:lpstr>Verdana</vt:lpstr>
      <vt:lpstr>Wingdings</vt:lpstr>
      <vt:lpstr>Office 主题​​</vt:lpstr>
      <vt:lpstr>Microsoft Excel 图表</vt:lpstr>
      <vt:lpstr>图表</vt:lpstr>
      <vt:lpstr>荣昌生物制药（烟台）有限公司</vt:lpstr>
      <vt:lpstr>荣昌生物公司概况</vt:lpstr>
      <vt:lpstr>现有员工概况</vt:lpstr>
      <vt:lpstr>RC-18(泰爱）</vt:lpstr>
      <vt:lpstr>RC-18(泰爱）</vt:lpstr>
      <vt:lpstr>PowerPoint 演示文稿</vt:lpstr>
      <vt:lpstr>PowerPoint 演示文稿</vt:lpstr>
      <vt:lpstr>PowerPoint 演示文稿</vt:lpstr>
      <vt:lpstr>RC-28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重点发展自主创新的ADC新药</vt:lpstr>
      <vt:lpstr>开发中心</vt:lpstr>
      <vt:lpstr>开发中心</vt:lpstr>
      <vt:lpstr>开发中心</vt:lpstr>
      <vt:lpstr>生产车间</vt:lpstr>
      <vt:lpstr>生产车间</vt:lpstr>
      <vt:lpstr>生产车间</vt:lpstr>
      <vt:lpstr>实验室</vt:lpstr>
      <vt:lpstr>办公及团队建设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linyq</dc:creator>
  <cp:lastModifiedBy>马晓恺</cp:lastModifiedBy>
  <cp:revision>94</cp:revision>
  <dcterms:created xsi:type="dcterms:W3CDTF">2017-10-23T08:20:40Z</dcterms:created>
  <dcterms:modified xsi:type="dcterms:W3CDTF">2018-07-10T05:45:44Z</dcterms:modified>
</cp:coreProperties>
</file>